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78" r:id="rId3"/>
    <p:sldId id="271" r:id="rId4"/>
    <p:sldId id="266" r:id="rId5"/>
    <p:sldId id="270" r:id="rId6"/>
    <p:sldId id="279" r:id="rId7"/>
    <p:sldId id="268" r:id="rId8"/>
    <p:sldId id="257" r:id="rId9"/>
    <p:sldId id="267" r:id="rId10"/>
    <p:sldId id="263" r:id="rId11"/>
    <p:sldId id="277" r:id="rId12"/>
    <p:sldId id="272" r:id="rId13"/>
    <p:sldId id="269" r:id="rId14"/>
    <p:sldId id="264" r:id="rId15"/>
    <p:sldId id="258" r:id="rId16"/>
    <p:sldId id="259" r:id="rId17"/>
    <p:sldId id="273" r:id="rId1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4" autoAdjust="0"/>
    <p:restoredTop sz="74646" autoAdjust="0"/>
  </p:normalViewPr>
  <p:slideViewPr>
    <p:cSldViewPr>
      <p:cViewPr varScale="1">
        <p:scale>
          <a:sx n="76" d="100"/>
          <a:sy n="76" d="100"/>
        </p:scale>
        <p:origin x="-2248" y="-104"/>
      </p:cViewPr>
      <p:guideLst>
        <p:guide orient="horz" pos="2160"/>
        <p:guide pos="2880"/>
      </p:guideLst>
    </p:cSldViewPr>
  </p:slideViewPr>
  <p:notesTextViewPr>
    <p:cViewPr>
      <p:scale>
        <a:sx n="100" d="100"/>
        <a:sy n="100" d="100"/>
      </p:scale>
      <p:origin x="0" y="0"/>
    </p:cViewPr>
  </p:notesTextViewPr>
  <p:sorterViewPr>
    <p:cViewPr>
      <p:scale>
        <a:sx n="145" d="100"/>
        <a:sy n="145" d="100"/>
      </p:scale>
      <p:origin x="0" y="208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interSettings" Target="printerSettings/printerSettings1.bin"/><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_rels/data4.xml.rels><?xml version="1.0" encoding="UTF-8" standalone="yes"?>
<Relationships xmlns="http://schemas.openxmlformats.org/package/2006/relationships"><Relationship Id="rId1" Type="http://schemas.openxmlformats.org/officeDocument/2006/relationships/image" Target="../media/image8.wmf"/><Relationship Id="rId2" Type="http://schemas.openxmlformats.org/officeDocument/2006/relationships/image" Target="../media/image9.png"/><Relationship Id="rId3" Type="http://schemas.openxmlformats.org/officeDocument/2006/relationships/image" Target="../media/image10.wmf"/></Relationships>
</file>

<file path=ppt/diagrams/_rels/drawing4.xml.rels><?xml version="1.0" encoding="UTF-8" standalone="yes"?>
<Relationships xmlns="http://schemas.openxmlformats.org/package/2006/relationships"><Relationship Id="rId1" Type="http://schemas.openxmlformats.org/officeDocument/2006/relationships/image" Target="../media/image8.wmf"/><Relationship Id="rId2" Type="http://schemas.openxmlformats.org/officeDocument/2006/relationships/image" Target="../media/image9.png"/><Relationship Id="rId3" Type="http://schemas.openxmlformats.org/officeDocument/2006/relationships/image" Target="../media/image10.wmf"/></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68B852-AEF6-4BE4-8CC3-3091E8A730E0}" type="doc">
      <dgm:prSet loTypeId="urn:microsoft.com/office/officeart/2005/8/layout/vList2" loCatId="list" qsTypeId="urn:microsoft.com/office/officeart/2005/8/quickstyle/3d1" qsCatId="3D" csTypeId="urn:microsoft.com/office/officeart/2005/8/colors/colorful1#1" csCatId="colorful" phldr="1"/>
      <dgm:spPr/>
      <dgm:t>
        <a:bodyPr/>
        <a:lstStyle/>
        <a:p>
          <a:endParaRPr lang="zh-CN" altLang="en-US"/>
        </a:p>
      </dgm:t>
    </dgm:pt>
    <dgm:pt modelId="{6F624253-8B61-4667-8DBB-805C9E1DAAD5}">
      <dgm:prSet phldrT="[文本]" custT="1"/>
      <dgm:spPr/>
      <dgm:t>
        <a:bodyPr/>
        <a:lstStyle/>
        <a:p>
          <a:r>
            <a:rPr lang="zh-CN" altLang="en-US" sz="2800" b="0" spc="600" dirty="0" smtClean="0">
              <a:effectLst>
                <a:outerShdw blurRad="38100" dist="38100" dir="2700000" algn="tl">
                  <a:srgbClr val="000000">
                    <a:alpha val="43137"/>
                  </a:srgbClr>
                </a:outerShdw>
              </a:effectLst>
              <a:latin typeface="黑体"/>
              <a:ea typeface="黑体"/>
              <a:cs typeface="黑体"/>
            </a:rPr>
            <a:t>大数据的基本概念和基本要素</a:t>
          </a:r>
        </a:p>
      </dgm:t>
    </dgm:pt>
    <dgm:pt modelId="{481322BB-CA42-4916-A585-380DC094B2E0}" type="parTrans" cxnId="{EF4CAEEA-E594-4E40-9C48-658C1FB41799}">
      <dgm:prSet/>
      <dgm:spPr/>
      <dgm:t>
        <a:bodyPr/>
        <a:lstStyle/>
        <a:p>
          <a:pPr algn="ctr"/>
          <a:endParaRPr lang="zh-CN" altLang="en-US" sz="2000" b="1" spc="600">
            <a:effectLst>
              <a:outerShdw blurRad="38100" dist="38100" dir="2700000" algn="tl">
                <a:srgbClr val="000000">
                  <a:alpha val="43137"/>
                </a:srgbClr>
              </a:outerShdw>
            </a:effectLst>
            <a:latin typeface="+mj-ea"/>
            <a:ea typeface="+mj-ea"/>
          </a:endParaRPr>
        </a:p>
      </dgm:t>
    </dgm:pt>
    <dgm:pt modelId="{E845663D-79BF-473C-8E6D-5A5C9CA16689}" type="sibTrans" cxnId="{EF4CAEEA-E594-4E40-9C48-658C1FB41799}">
      <dgm:prSet/>
      <dgm:spPr/>
      <dgm:t>
        <a:bodyPr/>
        <a:lstStyle/>
        <a:p>
          <a:pPr algn="ctr"/>
          <a:endParaRPr lang="zh-CN" altLang="en-US" sz="2000" b="1" spc="600">
            <a:effectLst>
              <a:outerShdw blurRad="38100" dist="38100" dir="2700000" algn="tl">
                <a:srgbClr val="000000">
                  <a:alpha val="43137"/>
                </a:srgbClr>
              </a:outerShdw>
            </a:effectLst>
            <a:latin typeface="+mj-ea"/>
            <a:ea typeface="+mj-ea"/>
          </a:endParaRPr>
        </a:p>
      </dgm:t>
    </dgm:pt>
    <dgm:pt modelId="{8A8D2F90-08C5-9446-B165-C8643555982A}">
      <dgm:prSet phldrT="[文本]" custT="1"/>
      <dgm:spPr/>
      <dgm:t>
        <a:bodyPr/>
        <a:lstStyle/>
        <a:p>
          <a:r>
            <a:rPr lang="zh-CN" altLang="en-US" sz="2800" b="0" spc="600" dirty="0" smtClean="0">
              <a:effectLst>
                <a:outerShdw blurRad="38100" dist="38100" dir="2700000" algn="tl">
                  <a:srgbClr val="000000">
                    <a:alpha val="43137"/>
                  </a:srgbClr>
                </a:outerShdw>
              </a:effectLst>
              <a:latin typeface="黑体"/>
              <a:ea typeface="黑体"/>
              <a:cs typeface="黑体"/>
            </a:rPr>
            <a:t>港口的经营形势分析和数据挑战</a:t>
          </a:r>
        </a:p>
      </dgm:t>
    </dgm:pt>
    <dgm:pt modelId="{6FEBD839-BF6A-BF43-B9E5-F6ED046DC674}" type="parTrans" cxnId="{3B117BDD-6E4E-754C-9E17-E65DD833B117}">
      <dgm:prSet/>
      <dgm:spPr/>
      <dgm:t>
        <a:bodyPr/>
        <a:lstStyle/>
        <a:p>
          <a:endParaRPr lang="zh-CN" altLang="en-US"/>
        </a:p>
      </dgm:t>
    </dgm:pt>
    <dgm:pt modelId="{53E4FB88-437C-5248-A8CF-AC6948850D1D}" type="sibTrans" cxnId="{3B117BDD-6E4E-754C-9E17-E65DD833B117}">
      <dgm:prSet/>
      <dgm:spPr/>
      <dgm:t>
        <a:bodyPr/>
        <a:lstStyle/>
        <a:p>
          <a:endParaRPr lang="zh-CN" altLang="en-US"/>
        </a:p>
      </dgm:t>
    </dgm:pt>
    <dgm:pt modelId="{2E233A88-F25F-A74C-8907-069A545C161D}">
      <dgm:prSet phldrT="[文本]" custT="1"/>
      <dgm:spPr/>
      <dgm:t>
        <a:bodyPr/>
        <a:lstStyle/>
        <a:p>
          <a:r>
            <a:rPr lang="zh-CN" altLang="en-US" sz="2800" b="0" spc="600" dirty="0" smtClean="0">
              <a:effectLst>
                <a:outerShdw blurRad="38100" dist="38100" dir="2700000" algn="tl">
                  <a:srgbClr val="000000">
                    <a:alpha val="43137"/>
                  </a:srgbClr>
                </a:outerShdw>
              </a:effectLst>
              <a:latin typeface="黑体"/>
              <a:ea typeface="黑体"/>
              <a:cs typeface="黑体"/>
            </a:rPr>
            <a:t>大数据可以给港口经营带来些什么</a:t>
          </a:r>
        </a:p>
      </dgm:t>
    </dgm:pt>
    <dgm:pt modelId="{92AE2B69-91C3-1740-9F8F-C0CA2B7A76AA}" type="parTrans" cxnId="{09C12DE7-4A02-BB4A-8BD5-0496A11C4415}">
      <dgm:prSet/>
      <dgm:spPr/>
      <dgm:t>
        <a:bodyPr/>
        <a:lstStyle/>
        <a:p>
          <a:endParaRPr lang="zh-CN" altLang="en-US"/>
        </a:p>
      </dgm:t>
    </dgm:pt>
    <dgm:pt modelId="{7434C75B-71EB-8B41-AB71-3EA3392B2698}" type="sibTrans" cxnId="{09C12DE7-4A02-BB4A-8BD5-0496A11C4415}">
      <dgm:prSet/>
      <dgm:spPr/>
      <dgm:t>
        <a:bodyPr/>
        <a:lstStyle/>
        <a:p>
          <a:endParaRPr lang="zh-CN" altLang="en-US"/>
        </a:p>
      </dgm:t>
    </dgm:pt>
    <dgm:pt modelId="{9CE4429D-336C-46D6-980D-DBC6CF254F08}" type="pres">
      <dgm:prSet presAssocID="{9C68B852-AEF6-4BE4-8CC3-3091E8A730E0}" presName="linear" presStyleCnt="0">
        <dgm:presLayoutVars>
          <dgm:animLvl val="lvl"/>
          <dgm:resizeHandles val="exact"/>
        </dgm:presLayoutVars>
      </dgm:prSet>
      <dgm:spPr/>
      <dgm:t>
        <a:bodyPr/>
        <a:lstStyle/>
        <a:p>
          <a:endParaRPr lang="zh-CN" altLang="en-US"/>
        </a:p>
      </dgm:t>
    </dgm:pt>
    <dgm:pt modelId="{2AB48239-8CC0-4D90-99AA-5C588E0AFEAF}" type="pres">
      <dgm:prSet presAssocID="{6F624253-8B61-4667-8DBB-805C9E1DAAD5}" presName="parentText" presStyleLbl="node1" presStyleIdx="0" presStyleCnt="3">
        <dgm:presLayoutVars>
          <dgm:chMax val="0"/>
          <dgm:bulletEnabled val="1"/>
        </dgm:presLayoutVars>
      </dgm:prSet>
      <dgm:spPr/>
      <dgm:t>
        <a:bodyPr/>
        <a:lstStyle/>
        <a:p>
          <a:endParaRPr lang="zh-CN" altLang="en-US"/>
        </a:p>
      </dgm:t>
    </dgm:pt>
    <dgm:pt modelId="{F64E43B7-A800-4E85-86EA-1F38A931FADA}" type="pres">
      <dgm:prSet presAssocID="{E845663D-79BF-473C-8E6D-5A5C9CA16689}" presName="spacer" presStyleCnt="0"/>
      <dgm:spPr/>
    </dgm:pt>
    <dgm:pt modelId="{89067978-93A1-F94F-8B77-45C036D2BEA5}" type="pres">
      <dgm:prSet presAssocID="{8A8D2F90-08C5-9446-B165-C8643555982A}" presName="parentText" presStyleLbl="node1" presStyleIdx="1" presStyleCnt="3">
        <dgm:presLayoutVars>
          <dgm:chMax val="0"/>
          <dgm:bulletEnabled val="1"/>
        </dgm:presLayoutVars>
      </dgm:prSet>
      <dgm:spPr/>
      <dgm:t>
        <a:bodyPr/>
        <a:lstStyle/>
        <a:p>
          <a:endParaRPr lang="zh-CN" altLang="en-US"/>
        </a:p>
      </dgm:t>
    </dgm:pt>
    <dgm:pt modelId="{41813391-3020-224E-AEC2-E73E5EFDF4EA}" type="pres">
      <dgm:prSet presAssocID="{53E4FB88-437C-5248-A8CF-AC6948850D1D}" presName="spacer" presStyleCnt="0"/>
      <dgm:spPr/>
    </dgm:pt>
    <dgm:pt modelId="{6CDA8B18-D8E8-EF49-B1B4-3A04611DFF3D}" type="pres">
      <dgm:prSet presAssocID="{2E233A88-F25F-A74C-8907-069A545C161D}" presName="parentText" presStyleLbl="node1" presStyleIdx="2" presStyleCnt="3">
        <dgm:presLayoutVars>
          <dgm:chMax val="0"/>
          <dgm:bulletEnabled val="1"/>
        </dgm:presLayoutVars>
      </dgm:prSet>
      <dgm:spPr/>
      <dgm:t>
        <a:bodyPr/>
        <a:lstStyle/>
        <a:p>
          <a:endParaRPr lang="zh-CN" altLang="en-US"/>
        </a:p>
      </dgm:t>
    </dgm:pt>
  </dgm:ptLst>
  <dgm:cxnLst>
    <dgm:cxn modelId="{2BF2A505-81E2-E24C-A37E-823D99FB145F}" type="presOf" srcId="{9C68B852-AEF6-4BE4-8CC3-3091E8A730E0}" destId="{9CE4429D-336C-46D6-980D-DBC6CF254F08}" srcOrd="0" destOrd="0" presId="urn:microsoft.com/office/officeart/2005/8/layout/vList2"/>
    <dgm:cxn modelId="{EF4CAEEA-E594-4E40-9C48-658C1FB41799}" srcId="{9C68B852-AEF6-4BE4-8CC3-3091E8A730E0}" destId="{6F624253-8B61-4667-8DBB-805C9E1DAAD5}" srcOrd="0" destOrd="0" parTransId="{481322BB-CA42-4916-A585-380DC094B2E0}" sibTransId="{E845663D-79BF-473C-8E6D-5A5C9CA16689}"/>
    <dgm:cxn modelId="{39B0F90A-65CE-B346-BD03-26B25CC109EA}" type="presOf" srcId="{8A8D2F90-08C5-9446-B165-C8643555982A}" destId="{89067978-93A1-F94F-8B77-45C036D2BEA5}" srcOrd="0" destOrd="0" presId="urn:microsoft.com/office/officeart/2005/8/layout/vList2"/>
    <dgm:cxn modelId="{8A75282A-1280-0C46-AABF-4DF2BBDE2DE3}" type="presOf" srcId="{6F624253-8B61-4667-8DBB-805C9E1DAAD5}" destId="{2AB48239-8CC0-4D90-99AA-5C588E0AFEAF}" srcOrd="0" destOrd="0" presId="urn:microsoft.com/office/officeart/2005/8/layout/vList2"/>
    <dgm:cxn modelId="{84F304A9-6D30-EE43-B4E1-BD661A19E0E6}" type="presOf" srcId="{2E233A88-F25F-A74C-8907-069A545C161D}" destId="{6CDA8B18-D8E8-EF49-B1B4-3A04611DFF3D}" srcOrd="0" destOrd="0" presId="urn:microsoft.com/office/officeart/2005/8/layout/vList2"/>
    <dgm:cxn modelId="{3B117BDD-6E4E-754C-9E17-E65DD833B117}" srcId="{9C68B852-AEF6-4BE4-8CC3-3091E8A730E0}" destId="{8A8D2F90-08C5-9446-B165-C8643555982A}" srcOrd="1" destOrd="0" parTransId="{6FEBD839-BF6A-BF43-B9E5-F6ED046DC674}" sibTransId="{53E4FB88-437C-5248-A8CF-AC6948850D1D}"/>
    <dgm:cxn modelId="{09C12DE7-4A02-BB4A-8BD5-0496A11C4415}" srcId="{9C68B852-AEF6-4BE4-8CC3-3091E8A730E0}" destId="{2E233A88-F25F-A74C-8907-069A545C161D}" srcOrd="2" destOrd="0" parTransId="{92AE2B69-91C3-1740-9F8F-C0CA2B7A76AA}" sibTransId="{7434C75B-71EB-8B41-AB71-3EA3392B2698}"/>
    <dgm:cxn modelId="{6C8E173F-5F99-F94F-8E33-0622682AAE92}" type="presParOf" srcId="{9CE4429D-336C-46D6-980D-DBC6CF254F08}" destId="{2AB48239-8CC0-4D90-99AA-5C588E0AFEAF}" srcOrd="0" destOrd="0" presId="urn:microsoft.com/office/officeart/2005/8/layout/vList2"/>
    <dgm:cxn modelId="{BD8C726D-8764-BB46-A193-255F84F8873C}" type="presParOf" srcId="{9CE4429D-336C-46D6-980D-DBC6CF254F08}" destId="{F64E43B7-A800-4E85-86EA-1F38A931FADA}" srcOrd="1" destOrd="0" presId="urn:microsoft.com/office/officeart/2005/8/layout/vList2"/>
    <dgm:cxn modelId="{382B441A-B2A4-6940-8F99-C2D3335ED2F0}" type="presParOf" srcId="{9CE4429D-336C-46D6-980D-DBC6CF254F08}" destId="{89067978-93A1-F94F-8B77-45C036D2BEA5}" srcOrd="2" destOrd="0" presId="urn:microsoft.com/office/officeart/2005/8/layout/vList2"/>
    <dgm:cxn modelId="{9F87F302-8062-224B-9ADE-F2D51C17FDD7}" type="presParOf" srcId="{9CE4429D-336C-46D6-980D-DBC6CF254F08}" destId="{41813391-3020-224E-AEC2-E73E5EFDF4EA}" srcOrd="3" destOrd="0" presId="urn:microsoft.com/office/officeart/2005/8/layout/vList2"/>
    <dgm:cxn modelId="{F306AC15-B4AA-6B4F-8565-BEA2E4C9D778}" type="presParOf" srcId="{9CE4429D-336C-46D6-980D-DBC6CF254F08}" destId="{6CDA8B18-D8E8-EF49-B1B4-3A04611DFF3D}" srcOrd="4"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BEAAE76-E1C0-4398-AB96-0D73392E7F67}"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273FA354-0AC1-442F-BB1F-30394310C970}">
      <dgm:prSet phldrT="[Text]" custT="1"/>
      <dgm:spPr>
        <a:xfrm>
          <a:off x="888837" y="951473"/>
          <a:ext cx="974160" cy="974160"/>
        </a:xfrm>
        <a:prstGeom prst="ellipse">
          <a:avLst/>
        </a:prstGeom>
        <a:solidFill>
          <a:srgbClr val="002060"/>
        </a:solidFill>
        <a:ln w="12700" cap="flat" cmpd="sng" algn="ctr">
          <a:solidFill>
            <a:sysClr val="window" lastClr="FFFFFF">
              <a:hueOff val="0"/>
              <a:satOff val="0"/>
              <a:lumOff val="0"/>
              <a:alphaOff val="0"/>
            </a:sysClr>
          </a:solidFill>
          <a:prstDash val="solid"/>
          <a:miter lim="800000"/>
        </a:ln>
        <a:effectLst/>
      </dgm:spPr>
      <dgm:t>
        <a:bodyPr/>
        <a:lstStyle/>
        <a:p>
          <a:r>
            <a:rPr lang="zh-CN" altLang="en-US" sz="1400" b="1" dirty="0" smtClean="0">
              <a:solidFill>
                <a:sysClr val="window" lastClr="FFFFFF"/>
              </a:solidFill>
              <a:latin typeface="微软雅黑" panose="020B0503020204020204" pitchFamily="34" charset="-122"/>
              <a:ea typeface="微软雅黑" panose="020B0503020204020204" pitchFamily="34" charset="-122"/>
              <a:cs typeface="+mn-cs"/>
            </a:rPr>
            <a:t>困难与挑战</a:t>
          </a:r>
          <a:endParaRPr lang="en-US" sz="1400" b="1" dirty="0">
            <a:solidFill>
              <a:sysClr val="window" lastClr="FFFFFF"/>
            </a:solidFill>
            <a:latin typeface="微软雅黑" panose="020B0503020204020204" pitchFamily="34" charset="-122"/>
            <a:ea typeface="微软雅黑" panose="020B0503020204020204" pitchFamily="34" charset="-122"/>
            <a:cs typeface="+mn-cs"/>
          </a:endParaRPr>
        </a:p>
      </dgm:t>
    </dgm:pt>
    <dgm:pt modelId="{D730F0A9-21F3-4633-B077-1D1F8955CC80}" type="parTrans" cxnId="{D6C95592-3FA9-440B-9C72-E63C505F6E71}">
      <dgm:prSet/>
      <dgm:spPr/>
      <dgm:t>
        <a:bodyPr/>
        <a:lstStyle/>
        <a:p>
          <a:endParaRPr lang="en-US" sz="1400" b="1">
            <a:latin typeface="微软雅黑" panose="020B0503020204020204" pitchFamily="34" charset="-122"/>
            <a:ea typeface="微软雅黑" panose="020B0503020204020204" pitchFamily="34" charset="-122"/>
          </a:endParaRPr>
        </a:p>
      </dgm:t>
    </dgm:pt>
    <dgm:pt modelId="{998C50FD-6680-4A44-8227-7A504E979FA3}" type="sibTrans" cxnId="{D6C95592-3FA9-440B-9C72-E63C505F6E71}">
      <dgm:prSet/>
      <dgm:spPr/>
      <dgm:t>
        <a:bodyPr/>
        <a:lstStyle/>
        <a:p>
          <a:endParaRPr lang="en-US" sz="1400" b="1">
            <a:latin typeface="微软雅黑" panose="020B0503020204020204" pitchFamily="34" charset="-122"/>
            <a:ea typeface="微软雅黑" panose="020B0503020204020204" pitchFamily="34" charset="-122"/>
          </a:endParaRPr>
        </a:p>
      </dgm:t>
    </dgm:pt>
    <dgm:pt modelId="{067EADCD-7246-4E8A-A0D6-0DB091DF9E64}">
      <dgm:prSet phldrT="[Text]" custT="1"/>
      <dgm:spPr>
        <a:xfrm>
          <a:off x="1034961" y="63938"/>
          <a:ext cx="681912" cy="681912"/>
        </a:xfrm>
        <a:prstGeom prst="ellips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altLang="zh-CN" sz="1200" b="1" dirty="0" smtClean="0">
              <a:solidFill>
                <a:sysClr val="window" lastClr="FFFFFF"/>
              </a:solidFill>
              <a:latin typeface="微软雅黑" pitchFamily="34" charset="-122"/>
              <a:ea typeface="微软雅黑" pitchFamily="34" charset="-122"/>
              <a:cs typeface="+mn-cs"/>
            </a:rPr>
            <a:t>1. </a:t>
          </a:r>
          <a:r>
            <a:rPr lang="zh-CN" altLang="zh-CN" sz="1200" b="1" dirty="0" smtClean="0">
              <a:solidFill>
                <a:sysClr val="window" lastClr="FFFFFF"/>
              </a:solidFill>
              <a:latin typeface="微软雅黑" pitchFamily="34" charset="-122"/>
              <a:ea typeface="微软雅黑" pitchFamily="34" charset="-122"/>
              <a:cs typeface="+mn-cs"/>
            </a:rPr>
            <a:t>数据采集</a:t>
          </a:r>
          <a:endParaRPr lang="en-US" sz="1200" b="1" dirty="0">
            <a:solidFill>
              <a:sysClr val="window" lastClr="FFFFFF"/>
            </a:solidFill>
            <a:latin typeface="微软雅黑" panose="020B0503020204020204" pitchFamily="34" charset="-122"/>
            <a:ea typeface="微软雅黑" panose="020B0503020204020204" pitchFamily="34" charset="-122"/>
            <a:cs typeface="+mn-cs"/>
          </a:endParaRPr>
        </a:p>
      </dgm:t>
    </dgm:pt>
    <dgm:pt modelId="{6D8B1118-FB16-4415-AB47-630FDB469822}" type="parTrans" cxnId="{7AC1483D-8490-4EE4-BCFF-6B9BB0942D15}">
      <dgm:prSet/>
      <dgm:spPr/>
      <dgm:t>
        <a:bodyPr/>
        <a:lstStyle/>
        <a:p>
          <a:endParaRPr lang="en-US" sz="1400" b="1">
            <a:latin typeface="微软雅黑" panose="020B0503020204020204" pitchFamily="34" charset="-122"/>
            <a:ea typeface="微软雅黑" panose="020B0503020204020204" pitchFamily="34" charset="-122"/>
          </a:endParaRPr>
        </a:p>
      </dgm:t>
    </dgm:pt>
    <dgm:pt modelId="{772DB848-1A96-4E4E-9F9B-9AB355B00BCF}" type="sibTrans" cxnId="{7AC1483D-8490-4EE4-BCFF-6B9BB0942D15}">
      <dgm:prSet/>
      <dgm:spPr>
        <a:xfrm>
          <a:off x="317709" y="380345"/>
          <a:ext cx="2116416" cy="2116416"/>
        </a:xfrm>
        <a:prstGeom prst="blockArc">
          <a:avLst>
            <a:gd name="adj1" fmla="val 16200000"/>
            <a:gd name="adj2" fmla="val 0"/>
            <a:gd name="adj3" fmla="val 4640"/>
          </a:avLst>
        </a:prstGeom>
        <a:solidFill>
          <a:srgbClr val="FFC000">
            <a:lumMod val="40000"/>
            <a:lumOff val="60000"/>
          </a:srgbClr>
        </a:solidFill>
        <a:ln>
          <a:noFill/>
        </a:ln>
        <a:effectLst/>
      </dgm:spPr>
      <dgm:t>
        <a:bodyPr/>
        <a:lstStyle/>
        <a:p>
          <a:endParaRPr lang="en-US" sz="1400" b="1">
            <a:latin typeface="微软雅黑" panose="020B0503020204020204" pitchFamily="34" charset="-122"/>
            <a:ea typeface="微软雅黑" panose="020B0503020204020204" pitchFamily="34" charset="-122"/>
          </a:endParaRPr>
        </a:p>
      </dgm:t>
    </dgm:pt>
    <dgm:pt modelId="{04816FBD-05CD-49EB-B6EC-FAC9F083641E}">
      <dgm:prSet phldrT="[Text]" custT="1"/>
      <dgm:spPr>
        <a:xfrm>
          <a:off x="2068620" y="1097597"/>
          <a:ext cx="681912" cy="681912"/>
        </a:xfrm>
        <a:prstGeom prst="ellips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altLang="zh-CN" sz="1200" b="1" dirty="0" smtClean="0">
              <a:solidFill>
                <a:sysClr val="window" lastClr="FFFFFF"/>
              </a:solidFill>
              <a:latin typeface="微软雅黑" panose="020B0503020204020204" pitchFamily="34" charset="-122"/>
              <a:ea typeface="微软雅黑" panose="020B0503020204020204" pitchFamily="34" charset="-122"/>
              <a:cs typeface="+mn-cs"/>
            </a:rPr>
            <a:t>2. </a:t>
          </a:r>
          <a:r>
            <a:rPr lang="zh-CN" altLang="zh-CN" sz="1200" b="1" dirty="0" smtClean="0">
              <a:solidFill>
                <a:sysClr val="window" lastClr="FFFFFF"/>
              </a:solidFill>
              <a:latin typeface="微软雅黑" panose="020B0503020204020204" pitchFamily="34" charset="-122"/>
              <a:ea typeface="微软雅黑" panose="020B0503020204020204" pitchFamily="34" charset="-122"/>
              <a:cs typeface="+mn-cs"/>
            </a:rPr>
            <a:t>数据存储</a:t>
          </a:r>
          <a:endParaRPr lang="en-US" sz="1200" b="1" dirty="0">
            <a:solidFill>
              <a:sysClr val="window" lastClr="FFFFFF"/>
            </a:solidFill>
            <a:latin typeface="微软雅黑" panose="020B0503020204020204" pitchFamily="34" charset="-122"/>
            <a:ea typeface="微软雅黑" panose="020B0503020204020204" pitchFamily="34" charset="-122"/>
            <a:cs typeface="+mn-cs"/>
          </a:endParaRPr>
        </a:p>
      </dgm:t>
    </dgm:pt>
    <dgm:pt modelId="{79861243-C57D-467C-B158-1D2098F6A74F}" type="parTrans" cxnId="{4423D6A0-80D2-4A05-AF26-4275B15F1B5A}">
      <dgm:prSet/>
      <dgm:spPr/>
      <dgm:t>
        <a:bodyPr/>
        <a:lstStyle/>
        <a:p>
          <a:endParaRPr lang="en-US" sz="1400" b="1">
            <a:latin typeface="微软雅黑" panose="020B0503020204020204" pitchFamily="34" charset="-122"/>
            <a:ea typeface="微软雅黑" panose="020B0503020204020204" pitchFamily="34" charset="-122"/>
          </a:endParaRPr>
        </a:p>
      </dgm:t>
    </dgm:pt>
    <dgm:pt modelId="{37550134-787C-4800-9A19-9CBFD9A9F24C}" type="sibTrans" cxnId="{4423D6A0-80D2-4A05-AF26-4275B15F1B5A}">
      <dgm:prSet/>
      <dgm:spPr>
        <a:xfrm>
          <a:off x="317709" y="380345"/>
          <a:ext cx="2116416" cy="2116416"/>
        </a:xfrm>
        <a:prstGeom prst="blockArc">
          <a:avLst>
            <a:gd name="adj1" fmla="val 0"/>
            <a:gd name="adj2" fmla="val 5400000"/>
            <a:gd name="adj3" fmla="val 4640"/>
          </a:avLst>
        </a:prstGeom>
        <a:solidFill>
          <a:srgbClr val="FFC000">
            <a:lumMod val="40000"/>
            <a:lumOff val="60000"/>
          </a:srgbClr>
        </a:solidFill>
        <a:ln>
          <a:noFill/>
        </a:ln>
        <a:effectLst/>
      </dgm:spPr>
      <dgm:t>
        <a:bodyPr/>
        <a:lstStyle/>
        <a:p>
          <a:endParaRPr lang="en-US" sz="1400" b="1">
            <a:latin typeface="微软雅黑" panose="020B0503020204020204" pitchFamily="34" charset="-122"/>
            <a:ea typeface="微软雅黑" panose="020B0503020204020204" pitchFamily="34" charset="-122"/>
          </a:endParaRPr>
        </a:p>
      </dgm:t>
    </dgm:pt>
    <dgm:pt modelId="{4C9D3DE1-6AE0-40F4-A276-3CCED5A664E6}">
      <dgm:prSet phldrT="[Text]" custT="1"/>
      <dgm:spPr>
        <a:xfrm>
          <a:off x="1034961" y="2131257"/>
          <a:ext cx="681912" cy="681912"/>
        </a:xfrm>
        <a:prstGeom prst="ellips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altLang="zh-CN" sz="1200" b="1" dirty="0" smtClean="0">
              <a:solidFill>
                <a:sysClr val="window" lastClr="FFFFFF"/>
              </a:solidFill>
              <a:latin typeface="微软雅黑" panose="020B0503020204020204" pitchFamily="34" charset="-122"/>
              <a:ea typeface="微软雅黑" panose="020B0503020204020204" pitchFamily="34" charset="-122"/>
              <a:cs typeface="+mn-cs"/>
            </a:rPr>
            <a:t>3. </a:t>
          </a:r>
          <a:r>
            <a:rPr lang="zh-CN" altLang="zh-CN" sz="1200" b="1" dirty="0" smtClean="0">
              <a:solidFill>
                <a:sysClr val="window" lastClr="FFFFFF"/>
              </a:solidFill>
              <a:latin typeface="微软雅黑" panose="020B0503020204020204" pitchFamily="34" charset="-122"/>
              <a:ea typeface="微软雅黑" panose="020B0503020204020204" pitchFamily="34" charset="-122"/>
              <a:cs typeface="+mn-cs"/>
            </a:rPr>
            <a:t>数据处理</a:t>
          </a:r>
          <a:endParaRPr lang="en-US" sz="1200" b="1" dirty="0">
            <a:solidFill>
              <a:sysClr val="window" lastClr="FFFFFF"/>
            </a:solidFill>
            <a:latin typeface="微软雅黑" panose="020B0503020204020204" pitchFamily="34" charset="-122"/>
            <a:ea typeface="微软雅黑" panose="020B0503020204020204" pitchFamily="34" charset="-122"/>
            <a:cs typeface="+mn-cs"/>
          </a:endParaRPr>
        </a:p>
      </dgm:t>
    </dgm:pt>
    <dgm:pt modelId="{72B85498-F957-48F1-AC04-ED8905A2CDEA}" type="parTrans" cxnId="{7778A6DD-096A-4EAF-A434-B5767FEA6A46}">
      <dgm:prSet/>
      <dgm:spPr/>
      <dgm:t>
        <a:bodyPr/>
        <a:lstStyle/>
        <a:p>
          <a:endParaRPr lang="en-US" sz="1400" b="1">
            <a:latin typeface="微软雅黑" panose="020B0503020204020204" pitchFamily="34" charset="-122"/>
            <a:ea typeface="微软雅黑" panose="020B0503020204020204" pitchFamily="34" charset="-122"/>
          </a:endParaRPr>
        </a:p>
      </dgm:t>
    </dgm:pt>
    <dgm:pt modelId="{0C1FA96F-6164-421A-94B4-7DB02477158A}" type="sibTrans" cxnId="{7778A6DD-096A-4EAF-A434-B5767FEA6A46}">
      <dgm:prSet/>
      <dgm:spPr>
        <a:xfrm>
          <a:off x="317709" y="380345"/>
          <a:ext cx="2116416" cy="2116416"/>
        </a:xfrm>
        <a:prstGeom prst="blockArc">
          <a:avLst>
            <a:gd name="adj1" fmla="val 5400000"/>
            <a:gd name="adj2" fmla="val 10800000"/>
            <a:gd name="adj3" fmla="val 4640"/>
          </a:avLst>
        </a:prstGeom>
        <a:solidFill>
          <a:srgbClr val="FFC000">
            <a:lumMod val="40000"/>
            <a:lumOff val="60000"/>
          </a:srgbClr>
        </a:solidFill>
        <a:ln>
          <a:noFill/>
        </a:ln>
        <a:effectLst/>
      </dgm:spPr>
      <dgm:t>
        <a:bodyPr/>
        <a:lstStyle/>
        <a:p>
          <a:endParaRPr lang="en-US" sz="1400" b="1">
            <a:latin typeface="微软雅黑" panose="020B0503020204020204" pitchFamily="34" charset="-122"/>
            <a:ea typeface="微软雅黑" panose="020B0503020204020204" pitchFamily="34" charset="-122"/>
          </a:endParaRPr>
        </a:p>
      </dgm:t>
    </dgm:pt>
    <dgm:pt modelId="{0126D8C8-E503-40D0-B19A-ACE2F8912A44}">
      <dgm:prSet phldrT="[Text]" custT="1"/>
      <dgm:spPr>
        <a:xfrm>
          <a:off x="1302" y="1097597"/>
          <a:ext cx="681912" cy="681912"/>
        </a:xfrm>
        <a:prstGeom prst="ellips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altLang="zh-CN" sz="1200" b="1" dirty="0" smtClean="0">
              <a:solidFill>
                <a:sysClr val="window" lastClr="FFFFFF">
                  <a:lumMod val="95000"/>
                </a:sysClr>
              </a:solidFill>
              <a:latin typeface="微软雅黑" panose="020B0503020204020204" pitchFamily="34" charset="-122"/>
              <a:ea typeface="微软雅黑" panose="020B0503020204020204" pitchFamily="34" charset="-122"/>
              <a:cs typeface="+mn-cs"/>
            </a:rPr>
            <a:t>4. </a:t>
          </a:r>
          <a:r>
            <a:rPr lang="zh-CN" altLang="zh-CN" sz="1200" b="1" dirty="0" smtClean="0">
              <a:solidFill>
                <a:sysClr val="window" lastClr="FFFFFF">
                  <a:lumMod val="95000"/>
                </a:sysClr>
              </a:solidFill>
              <a:latin typeface="微软雅黑" panose="020B0503020204020204" pitchFamily="34" charset="-122"/>
              <a:ea typeface="微软雅黑" panose="020B0503020204020204" pitchFamily="34" charset="-122"/>
              <a:cs typeface="+mn-cs"/>
            </a:rPr>
            <a:t>可视化呈现</a:t>
          </a:r>
          <a:endParaRPr lang="en-US" sz="1200" b="1" dirty="0">
            <a:solidFill>
              <a:sysClr val="window" lastClr="FFFFFF"/>
            </a:solidFill>
            <a:latin typeface="微软雅黑" panose="020B0503020204020204" pitchFamily="34" charset="-122"/>
            <a:ea typeface="微软雅黑" panose="020B0503020204020204" pitchFamily="34" charset="-122"/>
            <a:cs typeface="+mn-cs"/>
          </a:endParaRPr>
        </a:p>
      </dgm:t>
    </dgm:pt>
    <dgm:pt modelId="{AD9F9D7C-28A9-4A75-AE95-2EB8B1B43270}" type="parTrans" cxnId="{845F925F-BE77-49F3-9C63-7A7613EFB5C2}">
      <dgm:prSet/>
      <dgm:spPr/>
      <dgm:t>
        <a:bodyPr/>
        <a:lstStyle/>
        <a:p>
          <a:endParaRPr lang="en-US" sz="1400" b="1">
            <a:latin typeface="微软雅黑" panose="020B0503020204020204" pitchFamily="34" charset="-122"/>
            <a:ea typeface="微软雅黑" panose="020B0503020204020204" pitchFamily="34" charset="-122"/>
          </a:endParaRPr>
        </a:p>
      </dgm:t>
    </dgm:pt>
    <dgm:pt modelId="{C2835699-1A47-4959-90A2-376362275F44}" type="sibTrans" cxnId="{845F925F-BE77-49F3-9C63-7A7613EFB5C2}">
      <dgm:prSet/>
      <dgm:spPr>
        <a:xfrm>
          <a:off x="317709" y="380345"/>
          <a:ext cx="2116416" cy="2116416"/>
        </a:xfrm>
        <a:prstGeom prst="blockArc">
          <a:avLst>
            <a:gd name="adj1" fmla="val 10800000"/>
            <a:gd name="adj2" fmla="val 16200000"/>
            <a:gd name="adj3" fmla="val 4640"/>
          </a:avLst>
        </a:prstGeom>
        <a:solidFill>
          <a:srgbClr val="FFC000">
            <a:lumMod val="40000"/>
            <a:lumOff val="60000"/>
          </a:srgbClr>
        </a:solidFill>
        <a:ln>
          <a:noFill/>
        </a:ln>
        <a:effectLst/>
      </dgm:spPr>
      <dgm:t>
        <a:bodyPr/>
        <a:lstStyle/>
        <a:p>
          <a:endParaRPr lang="en-US" sz="1400" b="1">
            <a:latin typeface="微软雅黑" panose="020B0503020204020204" pitchFamily="34" charset="-122"/>
            <a:ea typeface="微软雅黑" panose="020B0503020204020204" pitchFamily="34" charset="-122"/>
          </a:endParaRPr>
        </a:p>
      </dgm:t>
    </dgm:pt>
    <dgm:pt modelId="{86C4071C-F94E-4770-857F-383A6D741A4C}" type="pres">
      <dgm:prSet presAssocID="{6BEAAE76-E1C0-4398-AB96-0D73392E7F67}" presName="Name0" presStyleCnt="0">
        <dgm:presLayoutVars>
          <dgm:chMax val="1"/>
          <dgm:dir/>
          <dgm:animLvl val="ctr"/>
          <dgm:resizeHandles val="exact"/>
        </dgm:presLayoutVars>
      </dgm:prSet>
      <dgm:spPr/>
      <dgm:t>
        <a:bodyPr/>
        <a:lstStyle/>
        <a:p>
          <a:endParaRPr lang="en-US"/>
        </a:p>
      </dgm:t>
    </dgm:pt>
    <dgm:pt modelId="{247CE6D1-9C82-4039-9B4D-6ADF401E72A1}" type="pres">
      <dgm:prSet presAssocID="{273FA354-0AC1-442F-BB1F-30394310C970}" presName="centerShape" presStyleLbl="node0" presStyleIdx="0" presStyleCnt="1"/>
      <dgm:spPr/>
      <dgm:t>
        <a:bodyPr/>
        <a:lstStyle/>
        <a:p>
          <a:endParaRPr lang="en-US"/>
        </a:p>
      </dgm:t>
    </dgm:pt>
    <dgm:pt modelId="{FE4F4EEF-C59D-48CD-8D2E-D9EE5C566CA6}" type="pres">
      <dgm:prSet presAssocID="{067EADCD-7246-4E8A-A0D6-0DB091DF9E64}" presName="node" presStyleLbl="node1" presStyleIdx="0" presStyleCnt="4">
        <dgm:presLayoutVars>
          <dgm:bulletEnabled val="1"/>
        </dgm:presLayoutVars>
      </dgm:prSet>
      <dgm:spPr/>
      <dgm:t>
        <a:bodyPr/>
        <a:lstStyle/>
        <a:p>
          <a:endParaRPr lang="en-US"/>
        </a:p>
      </dgm:t>
    </dgm:pt>
    <dgm:pt modelId="{C77E1C03-1B7D-4FB1-9E9C-41A2D576FA80}" type="pres">
      <dgm:prSet presAssocID="{067EADCD-7246-4E8A-A0D6-0DB091DF9E64}" presName="dummy" presStyleCnt="0"/>
      <dgm:spPr/>
    </dgm:pt>
    <dgm:pt modelId="{BF15BF81-429F-44C7-A8E6-5944B3311E90}" type="pres">
      <dgm:prSet presAssocID="{772DB848-1A96-4E4E-9F9B-9AB355B00BCF}" presName="sibTrans" presStyleLbl="sibTrans2D1" presStyleIdx="0" presStyleCnt="4"/>
      <dgm:spPr/>
      <dgm:t>
        <a:bodyPr/>
        <a:lstStyle/>
        <a:p>
          <a:endParaRPr lang="en-US"/>
        </a:p>
      </dgm:t>
    </dgm:pt>
    <dgm:pt modelId="{91787C77-E2CD-4741-8BC3-C9DC53A8A9D6}" type="pres">
      <dgm:prSet presAssocID="{04816FBD-05CD-49EB-B6EC-FAC9F083641E}" presName="node" presStyleLbl="node1" presStyleIdx="1" presStyleCnt="4">
        <dgm:presLayoutVars>
          <dgm:bulletEnabled val="1"/>
        </dgm:presLayoutVars>
      </dgm:prSet>
      <dgm:spPr/>
      <dgm:t>
        <a:bodyPr/>
        <a:lstStyle/>
        <a:p>
          <a:endParaRPr lang="en-US"/>
        </a:p>
      </dgm:t>
    </dgm:pt>
    <dgm:pt modelId="{BD4821DF-B08D-424B-82D7-AFD84B52014A}" type="pres">
      <dgm:prSet presAssocID="{04816FBD-05CD-49EB-B6EC-FAC9F083641E}" presName="dummy" presStyleCnt="0"/>
      <dgm:spPr/>
    </dgm:pt>
    <dgm:pt modelId="{B8DC44DE-F198-42B2-9CF5-87D57DCF5F96}" type="pres">
      <dgm:prSet presAssocID="{37550134-787C-4800-9A19-9CBFD9A9F24C}" presName="sibTrans" presStyleLbl="sibTrans2D1" presStyleIdx="1" presStyleCnt="4"/>
      <dgm:spPr/>
      <dgm:t>
        <a:bodyPr/>
        <a:lstStyle/>
        <a:p>
          <a:endParaRPr lang="en-US"/>
        </a:p>
      </dgm:t>
    </dgm:pt>
    <dgm:pt modelId="{4911BF09-B469-47C6-AE5F-D8984B3E6B07}" type="pres">
      <dgm:prSet presAssocID="{4C9D3DE1-6AE0-40F4-A276-3CCED5A664E6}" presName="node" presStyleLbl="node1" presStyleIdx="2" presStyleCnt="4">
        <dgm:presLayoutVars>
          <dgm:bulletEnabled val="1"/>
        </dgm:presLayoutVars>
      </dgm:prSet>
      <dgm:spPr/>
      <dgm:t>
        <a:bodyPr/>
        <a:lstStyle/>
        <a:p>
          <a:endParaRPr lang="en-US"/>
        </a:p>
      </dgm:t>
    </dgm:pt>
    <dgm:pt modelId="{EAD5E13F-4667-416E-AF82-636C2A75F282}" type="pres">
      <dgm:prSet presAssocID="{4C9D3DE1-6AE0-40F4-A276-3CCED5A664E6}" presName="dummy" presStyleCnt="0"/>
      <dgm:spPr/>
    </dgm:pt>
    <dgm:pt modelId="{50BB2E7E-F12D-4F06-9F14-EE21D10EFE18}" type="pres">
      <dgm:prSet presAssocID="{0C1FA96F-6164-421A-94B4-7DB02477158A}" presName="sibTrans" presStyleLbl="sibTrans2D1" presStyleIdx="2" presStyleCnt="4"/>
      <dgm:spPr/>
      <dgm:t>
        <a:bodyPr/>
        <a:lstStyle/>
        <a:p>
          <a:endParaRPr lang="en-US"/>
        </a:p>
      </dgm:t>
    </dgm:pt>
    <dgm:pt modelId="{6DE42B59-4048-4B1C-BEAE-C3C70A153199}" type="pres">
      <dgm:prSet presAssocID="{0126D8C8-E503-40D0-B19A-ACE2F8912A44}" presName="node" presStyleLbl="node1" presStyleIdx="3" presStyleCnt="4">
        <dgm:presLayoutVars>
          <dgm:bulletEnabled val="1"/>
        </dgm:presLayoutVars>
      </dgm:prSet>
      <dgm:spPr/>
      <dgm:t>
        <a:bodyPr/>
        <a:lstStyle/>
        <a:p>
          <a:endParaRPr lang="en-US"/>
        </a:p>
      </dgm:t>
    </dgm:pt>
    <dgm:pt modelId="{1534B4BC-4A36-456C-B1A9-663C3953E17F}" type="pres">
      <dgm:prSet presAssocID="{0126D8C8-E503-40D0-B19A-ACE2F8912A44}" presName="dummy" presStyleCnt="0"/>
      <dgm:spPr/>
    </dgm:pt>
    <dgm:pt modelId="{DF7F9734-C82D-4306-A08A-FF7175D99E64}" type="pres">
      <dgm:prSet presAssocID="{C2835699-1A47-4959-90A2-376362275F44}" presName="sibTrans" presStyleLbl="sibTrans2D1" presStyleIdx="3" presStyleCnt="4"/>
      <dgm:spPr/>
      <dgm:t>
        <a:bodyPr/>
        <a:lstStyle/>
        <a:p>
          <a:endParaRPr lang="en-US"/>
        </a:p>
      </dgm:t>
    </dgm:pt>
  </dgm:ptLst>
  <dgm:cxnLst>
    <dgm:cxn modelId="{558A14D5-6DCE-4C96-9F02-FBDCDACDBAC8}" type="presOf" srcId="{772DB848-1A96-4E4E-9F9B-9AB355B00BCF}" destId="{BF15BF81-429F-44C7-A8E6-5944B3311E90}" srcOrd="0" destOrd="0" presId="urn:microsoft.com/office/officeart/2005/8/layout/radial6"/>
    <dgm:cxn modelId="{1C15B9D5-A707-4B0C-95F6-B48850E4E7AF}" type="presOf" srcId="{04816FBD-05CD-49EB-B6EC-FAC9F083641E}" destId="{91787C77-E2CD-4741-8BC3-C9DC53A8A9D6}" srcOrd="0" destOrd="0" presId="urn:microsoft.com/office/officeart/2005/8/layout/radial6"/>
    <dgm:cxn modelId="{B233553E-8A65-42BF-952E-B2F7A512D8C2}" type="presOf" srcId="{0126D8C8-E503-40D0-B19A-ACE2F8912A44}" destId="{6DE42B59-4048-4B1C-BEAE-C3C70A153199}" srcOrd="0" destOrd="0" presId="urn:microsoft.com/office/officeart/2005/8/layout/radial6"/>
    <dgm:cxn modelId="{4B8CA477-434B-46A3-B145-6D5FF28670F5}" type="presOf" srcId="{6BEAAE76-E1C0-4398-AB96-0D73392E7F67}" destId="{86C4071C-F94E-4770-857F-383A6D741A4C}" srcOrd="0" destOrd="0" presId="urn:microsoft.com/office/officeart/2005/8/layout/radial6"/>
    <dgm:cxn modelId="{7AC1483D-8490-4EE4-BCFF-6B9BB0942D15}" srcId="{273FA354-0AC1-442F-BB1F-30394310C970}" destId="{067EADCD-7246-4E8A-A0D6-0DB091DF9E64}" srcOrd="0" destOrd="0" parTransId="{6D8B1118-FB16-4415-AB47-630FDB469822}" sibTransId="{772DB848-1A96-4E4E-9F9B-9AB355B00BCF}"/>
    <dgm:cxn modelId="{D6C95592-3FA9-440B-9C72-E63C505F6E71}" srcId="{6BEAAE76-E1C0-4398-AB96-0D73392E7F67}" destId="{273FA354-0AC1-442F-BB1F-30394310C970}" srcOrd="0" destOrd="0" parTransId="{D730F0A9-21F3-4633-B077-1D1F8955CC80}" sibTransId="{998C50FD-6680-4A44-8227-7A504E979FA3}"/>
    <dgm:cxn modelId="{4423D6A0-80D2-4A05-AF26-4275B15F1B5A}" srcId="{273FA354-0AC1-442F-BB1F-30394310C970}" destId="{04816FBD-05CD-49EB-B6EC-FAC9F083641E}" srcOrd="1" destOrd="0" parTransId="{79861243-C57D-467C-B158-1D2098F6A74F}" sibTransId="{37550134-787C-4800-9A19-9CBFD9A9F24C}"/>
    <dgm:cxn modelId="{7778A6DD-096A-4EAF-A434-B5767FEA6A46}" srcId="{273FA354-0AC1-442F-BB1F-30394310C970}" destId="{4C9D3DE1-6AE0-40F4-A276-3CCED5A664E6}" srcOrd="2" destOrd="0" parTransId="{72B85498-F957-48F1-AC04-ED8905A2CDEA}" sibTransId="{0C1FA96F-6164-421A-94B4-7DB02477158A}"/>
    <dgm:cxn modelId="{9F4A72EC-7DE5-4BD6-9040-07E74E277FD2}" type="presOf" srcId="{37550134-787C-4800-9A19-9CBFD9A9F24C}" destId="{B8DC44DE-F198-42B2-9CF5-87D57DCF5F96}" srcOrd="0" destOrd="0" presId="urn:microsoft.com/office/officeart/2005/8/layout/radial6"/>
    <dgm:cxn modelId="{0F10FD19-8CED-498B-AE30-9AEA064CECD9}" type="presOf" srcId="{C2835699-1A47-4959-90A2-376362275F44}" destId="{DF7F9734-C82D-4306-A08A-FF7175D99E64}" srcOrd="0" destOrd="0" presId="urn:microsoft.com/office/officeart/2005/8/layout/radial6"/>
    <dgm:cxn modelId="{8D09A066-1136-47B3-AC95-F3DBF86DFA92}" type="presOf" srcId="{4C9D3DE1-6AE0-40F4-A276-3CCED5A664E6}" destId="{4911BF09-B469-47C6-AE5F-D8984B3E6B07}" srcOrd="0" destOrd="0" presId="urn:microsoft.com/office/officeart/2005/8/layout/radial6"/>
    <dgm:cxn modelId="{DC3126CB-EE04-4F69-9B55-2B2D51CAEEEA}" type="presOf" srcId="{067EADCD-7246-4E8A-A0D6-0DB091DF9E64}" destId="{FE4F4EEF-C59D-48CD-8D2E-D9EE5C566CA6}" srcOrd="0" destOrd="0" presId="urn:microsoft.com/office/officeart/2005/8/layout/radial6"/>
    <dgm:cxn modelId="{845F925F-BE77-49F3-9C63-7A7613EFB5C2}" srcId="{273FA354-0AC1-442F-BB1F-30394310C970}" destId="{0126D8C8-E503-40D0-B19A-ACE2F8912A44}" srcOrd="3" destOrd="0" parTransId="{AD9F9D7C-28A9-4A75-AE95-2EB8B1B43270}" sibTransId="{C2835699-1A47-4959-90A2-376362275F44}"/>
    <dgm:cxn modelId="{1F60E63A-DFE1-4623-B01C-95E6A8F0B86C}" type="presOf" srcId="{0C1FA96F-6164-421A-94B4-7DB02477158A}" destId="{50BB2E7E-F12D-4F06-9F14-EE21D10EFE18}" srcOrd="0" destOrd="0" presId="urn:microsoft.com/office/officeart/2005/8/layout/radial6"/>
    <dgm:cxn modelId="{3493EF54-BDB7-48DF-929B-A182CD238C39}" type="presOf" srcId="{273FA354-0AC1-442F-BB1F-30394310C970}" destId="{247CE6D1-9C82-4039-9B4D-6ADF401E72A1}" srcOrd="0" destOrd="0" presId="urn:microsoft.com/office/officeart/2005/8/layout/radial6"/>
    <dgm:cxn modelId="{5BACB97F-6645-4966-B3BA-A02C8F747140}" type="presParOf" srcId="{86C4071C-F94E-4770-857F-383A6D741A4C}" destId="{247CE6D1-9C82-4039-9B4D-6ADF401E72A1}" srcOrd="0" destOrd="0" presId="urn:microsoft.com/office/officeart/2005/8/layout/radial6"/>
    <dgm:cxn modelId="{50CFCEBF-9236-4880-A76C-B9B8C80B1C6B}" type="presParOf" srcId="{86C4071C-F94E-4770-857F-383A6D741A4C}" destId="{FE4F4EEF-C59D-48CD-8D2E-D9EE5C566CA6}" srcOrd="1" destOrd="0" presId="urn:microsoft.com/office/officeart/2005/8/layout/radial6"/>
    <dgm:cxn modelId="{2C90446A-7798-42FB-947F-51CF19C8974C}" type="presParOf" srcId="{86C4071C-F94E-4770-857F-383A6D741A4C}" destId="{C77E1C03-1B7D-4FB1-9E9C-41A2D576FA80}" srcOrd="2" destOrd="0" presId="urn:microsoft.com/office/officeart/2005/8/layout/radial6"/>
    <dgm:cxn modelId="{2057B8F3-E4EF-46EF-A6E4-140A250AF9A5}" type="presParOf" srcId="{86C4071C-F94E-4770-857F-383A6D741A4C}" destId="{BF15BF81-429F-44C7-A8E6-5944B3311E90}" srcOrd="3" destOrd="0" presId="urn:microsoft.com/office/officeart/2005/8/layout/radial6"/>
    <dgm:cxn modelId="{89B0FDF5-6C3D-440E-BB8C-0E62F8B929FB}" type="presParOf" srcId="{86C4071C-F94E-4770-857F-383A6D741A4C}" destId="{91787C77-E2CD-4741-8BC3-C9DC53A8A9D6}" srcOrd="4" destOrd="0" presId="urn:microsoft.com/office/officeart/2005/8/layout/radial6"/>
    <dgm:cxn modelId="{F7F663C4-1AF0-4F06-A614-6625552B4C17}" type="presParOf" srcId="{86C4071C-F94E-4770-857F-383A6D741A4C}" destId="{BD4821DF-B08D-424B-82D7-AFD84B52014A}" srcOrd="5" destOrd="0" presId="urn:microsoft.com/office/officeart/2005/8/layout/radial6"/>
    <dgm:cxn modelId="{7FE7E76D-C642-4C35-B8E1-78622FE549AC}" type="presParOf" srcId="{86C4071C-F94E-4770-857F-383A6D741A4C}" destId="{B8DC44DE-F198-42B2-9CF5-87D57DCF5F96}" srcOrd="6" destOrd="0" presId="urn:microsoft.com/office/officeart/2005/8/layout/radial6"/>
    <dgm:cxn modelId="{D8890F3B-2A03-47C0-9FAA-53BDFCC3540A}" type="presParOf" srcId="{86C4071C-F94E-4770-857F-383A6D741A4C}" destId="{4911BF09-B469-47C6-AE5F-D8984B3E6B07}" srcOrd="7" destOrd="0" presId="urn:microsoft.com/office/officeart/2005/8/layout/radial6"/>
    <dgm:cxn modelId="{B2656013-D25F-4554-87FC-987C34B20018}" type="presParOf" srcId="{86C4071C-F94E-4770-857F-383A6D741A4C}" destId="{EAD5E13F-4667-416E-AF82-636C2A75F282}" srcOrd="8" destOrd="0" presId="urn:microsoft.com/office/officeart/2005/8/layout/radial6"/>
    <dgm:cxn modelId="{FCAABF22-23B4-4F76-8B8E-0AFF69AA39E2}" type="presParOf" srcId="{86C4071C-F94E-4770-857F-383A6D741A4C}" destId="{50BB2E7E-F12D-4F06-9F14-EE21D10EFE18}" srcOrd="9" destOrd="0" presId="urn:microsoft.com/office/officeart/2005/8/layout/radial6"/>
    <dgm:cxn modelId="{6635524D-4587-4409-B07D-9E94951720CC}" type="presParOf" srcId="{86C4071C-F94E-4770-857F-383A6D741A4C}" destId="{6DE42B59-4048-4B1C-BEAE-C3C70A153199}" srcOrd="10" destOrd="0" presId="urn:microsoft.com/office/officeart/2005/8/layout/radial6"/>
    <dgm:cxn modelId="{A405B572-3882-4102-A8EC-825F1D75AE74}" type="presParOf" srcId="{86C4071C-F94E-4770-857F-383A6D741A4C}" destId="{1534B4BC-4A36-456C-B1A9-663C3953E17F}" srcOrd="11" destOrd="0" presId="urn:microsoft.com/office/officeart/2005/8/layout/radial6"/>
    <dgm:cxn modelId="{76C3DB5F-2B67-4AC7-928E-EC69B5626CA0}" type="presParOf" srcId="{86C4071C-F94E-4770-857F-383A6D741A4C}" destId="{DF7F9734-C82D-4306-A08A-FF7175D99E64}"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C68B852-AEF6-4BE4-8CC3-3091E8A730E0}" type="doc">
      <dgm:prSet loTypeId="urn:microsoft.com/office/officeart/2005/8/layout/vList2" loCatId="list" qsTypeId="urn:microsoft.com/office/officeart/2005/8/quickstyle/3d1" qsCatId="3D" csTypeId="urn:microsoft.com/office/officeart/2005/8/colors/colorful1#1" csCatId="colorful" phldr="1"/>
      <dgm:spPr/>
      <dgm:t>
        <a:bodyPr/>
        <a:lstStyle/>
        <a:p>
          <a:endParaRPr lang="zh-CN" altLang="en-US"/>
        </a:p>
      </dgm:t>
    </dgm:pt>
    <dgm:pt modelId="{6F624253-8B61-4667-8DBB-805C9E1DAAD5}">
      <dgm:prSet phldrT="[文本]" custT="1"/>
      <dgm:spPr/>
      <dgm:t>
        <a:bodyPr/>
        <a:lstStyle/>
        <a:p>
          <a:r>
            <a:rPr lang="zh-CN" altLang="en-US" sz="2800" b="0" spc="600" dirty="0" smtClean="0">
              <a:effectLst>
                <a:outerShdw blurRad="38100" dist="38100" dir="2700000" algn="tl">
                  <a:srgbClr val="000000">
                    <a:alpha val="43137"/>
                  </a:srgbClr>
                </a:outerShdw>
              </a:effectLst>
              <a:latin typeface="黑体"/>
              <a:ea typeface="黑体"/>
              <a:cs typeface="黑体"/>
            </a:rPr>
            <a:t>大数据的基本概念和基本要素</a:t>
          </a:r>
        </a:p>
      </dgm:t>
    </dgm:pt>
    <dgm:pt modelId="{481322BB-CA42-4916-A585-380DC094B2E0}" type="parTrans" cxnId="{EF4CAEEA-E594-4E40-9C48-658C1FB41799}">
      <dgm:prSet/>
      <dgm:spPr/>
      <dgm:t>
        <a:bodyPr/>
        <a:lstStyle/>
        <a:p>
          <a:pPr algn="ctr"/>
          <a:endParaRPr lang="zh-CN" altLang="en-US" sz="2000" b="1" spc="600">
            <a:effectLst>
              <a:outerShdw blurRad="38100" dist="38100" dir="2700000" algn="tl">
                <a:srgbClr val="000000">
                  <a:alpha val="43137"/>
                </a:srgbClr>
              </a:outerShdw>
            </a:effectLst>
            <a:latin typeface="+mj-ea"/>
            <a:ea typeface="+mj-ea"/>
          </a:endParaRPr>
        </a:p>
      </dgm:t>
    </dgm:pt>
    <dgm:pt modelId="{E845663D-79BF-473C-8E6D-5A5C9CA16689}" type="sibTrans" cxnId="{EF4CAEEA-E594-4E40-9C48-658C1FB41799}">
      <dgm:prSet/>
      <dgm:spPr/>
      <dgm:t>
        <a:bodyPr/>
        <a:lstStyle/>
        <a:p>
          <a:pPr algn="ctr"/>
          <a:endParaRPr lang="zh-CN" altLang="en-US" sz="2000" b="1" spc="600">
            <a:effectLst>
              <a:outerShdw blurRad="38100" dist="38100" dir="2700000" algn="tl">
                <a:srgbClr val="000000">
                  <a:alpha val="43137"/>
                </a:srgbClr>
              </a:outerShdw>
            </a:effectLst>
            <a:latin typeface="+mj-ea"/>
            <a:ea typeface="+mj-ea"/>
          </a:endParaRPr>
        </a:p>
      </dgm:t>
    </dgm:pt>
    <dgm:pt modelId="{8A8D2F90-08C5-9446-B165-C8643555982A}">
      <dgm:prSet phldrT="[文本]" custT="1"/>
      <dgm:spPr/>
      <dgm:t>
        <a:bodyPr/>
        <a:lstStyle/>
        <a:p>
          <a:r>
            <a:rPr lang="zh-CN" altLang="en-US" sz="2800" b="0" spc="600" dirty="0" smtClean="0">
              <a:effectLst>
                <a:outerShdw blurRad="38100" dist="38100" dir="2700000" algn="tl">
                  <a:srgbClr val="000000">
                    <a:alpha val="43137"/>
                  </a:srgbClr>
                </a:outerShdw>
              </a:effectLst>
              <a:latin typeface="黑体"/>
              <a:ea typeface="黑体"/>
              <a:cs typeface="黑体"/>
            </a:rPr>
            <a:t>港口的经营形势分析和数据挑战</a:t>
          </a:r>
        </a:p>
      </dgm:t>
    </dgm:pt>
    <dgm:pt modelId="{6FEBD839-BF6A-BF43-B9E5-F6ED046DC674}" type="parTrans" cxnId="{3B117BDD-6E4E-754C-9E17-E65DD833B117}">
      <dgm:prSet/>
      <dgm:spPr/>
      <dgm:t>
        <a:bodyPr/>
        <a:lstStyle/>
        <a:p>
          <a:endParaRPr lang="zh-CN" altLang="en-US"/>
        </a:p>
      </dgm:t>
    </dgm:pt>
    <dgm:pt modelId="{53E4FB88-437C-5248-A8CF-AC6948850D1D}" type="sibTrans" cxnId="{3B117BDD-6E4E-754C-9E17-E65DD833B117}">
      <dgm:prSet/>
      <dgm:spPr/>
      <dgm:t>
        <a:bodyPr/>
        <a:lstStyle/>
        <a:p>
          <a:endParaRPr lang="zh-CN" altLang="en-US"/>
        </a:p>
      </dgm:t>
    </dgm:pt>
    <dgm:pt modelId="{2E233A88-F25F-A74C-8907-069A545C161D}">
      <dgm:prSet phldrT="[文本]" custT="1"/>
      <dgm:spPr/>
      <dgm:t>
        <a:bodyPr/>
        <a:lstStyle/>
        <a:p>
          <a:r>
            <a:rPr lang="zh-CN" altLang="en-US" sz="2800" b="0" spc="600" dirty="0" smtClean="0">
              <a:effectLst>
                <a:outerShdw blurRad="38100" dist="38100" dir="2700000" algn="tl">
                  <a:srgbClr val="000000">
                    <a:alpha val="43137"/>
                  </a:srgbClr>
                </a:outerShdw>
              </a:effectLst>
              <a:latin typeface="黑体"/>
              <a:ea typeface="黑体"/>
              <a:cs typeface="黑体"/>
            </a:rPr>
            <a:t>大数据可以给港口经营带来些什么</a:t>
          </a:r>
        </a:p>
      </dgm:t>
    </dgm:pt>
    <dgm:pt modelId="{92AE2B69-91C3-1740-9F8F-C0CA2B7A76AA}" type="parTrans" cxnId="{09C12DE7-4A02-BB4A-8BD5-0496A11C4415}">
      <dgm:prSet/>
      <dgm:spPr/>
      <dgm:t>
        <a:bodyPr/>
        <a:lstStyle/>
        <a:p>
          <a:endParaRPr lang="zh-CN" altLang="en-US"/>
        </a:p>
      </dgm:t>
    </dgm:pt>
    <dgm:pt modelId="{7434C75B-71EB-8B41-AB71-3EA3392B2698}" type="sibTrans" cxnId="{09C12DE7-4A02-BB4A-8BD5-0496A11C4415}">
      <dgm:prSet/>
      <dgm:spPr/>
      <dgm:t>
        <a:bodyPr/>
        <a:lstStyle/>
        <a:p>
          <a:endParaRPr lang="zh-CN" altLang="en-US"/>
        </a:p>
      </dgm:t>
    </dgm:pt>
    <dgm:pt modelId="{9CE4429D-336C-46D6-980D-DBC6CF254F08}" type="pres">
      <dgm:prSet presAssocID="{9C68B852-AEF6-4BE4-8CC3-3091E8A730E0}" presName="linear" presStyleCnt="0">
        <dgm:presLayoutVars>
          <dgm:animLvl val="lvl"/>
          <dgm:resizeHandles val="exact"/>
        </dgm:presLayoutVars>
      </dgm:prSet>
      <dgm:spPr/>
      <dgm:t>
        <a:bodyPr/>
        <a:lstStyle/>
        <a:p>
          <a:endParaRPr lang="zh-CN" altLang="en-US"/>
        </a:p>
      </dgm:t>
    </dgm:pt>
    <dgm:pt modelId="{2AB48239-8CC0-4D90-99AA-5C588E0AFEAF}" type="pres">
      <dgm:prSet presAssocID="{6F624253-8B61-4667-8DBB-805C9E1DAAD5}" presName="parentText" presStyleLbl="node1" presStyleIdx="0" presStyleCnt="3">
        <dgm:presLayoutVars>
          <dgm:chMax val="0"/>
          <dgm:bulletEnabled val="1"/>
        </dgm:presLayoutVars>
      </dgm:prSet>
      <dgm:spPr/>
      <dgm:t>
        <a:bodyPr/>
        <a:lstStyle/>
        <a:p>
          <a:endParaRPr lang="zh-CN" altLang="en-US"/>
        </a:p>
      </dgm:t>
    </dgm:pt>
    <dgm:pt modelId="{F64E43B7-A800-4E85-86EA-1F38A931FADA}" type="pres">
      <dgm:prSet presAssocID="{E845663D-79BF-473C-8E6D-5A5C9CA16689}" presName="spacer" presStyleCnt="0"/>
      <dgm:spPr/>
    </dgm:pt>
    <dgm:pt modelId="{89067978-93A1-F94F-8B77-45C036D2BEA5}" type="pres">
      <dgm:prSet presAssocID="{8A8D2F90-08C5-9446-B165-C8643555982A}" presName="parentText" presStyleLbl="node1" presStyleIdx="1" presStyleCnt="3">
        <dgm:presLayoutVars>
          <dgm:chMax val="0"/>
          <dgm:bulletEnabled val="1"/>
        </dgm:presLayoutVars>
      </dgm:prSet>
      <dgm:spPr/>
      <dgm:t>
        <a:bodyPr/>
        <a:lstStyle/>
        <a:p>
          <a:endParaRPr lang="zh-CN" altLang="en-US"/>
        </a:p>
      </dgm:t>
    </dgm:pt>
    <dgm:pt modelId="{41813391-3020-224E-AEC2-E73E5EFDF4EA}" type="pres">
      <dgm:prSet presAssocID="{53E4FB88-437C-5248-A8CF-AC6948850D1D}" presName="spacer" presStyleCnt="0"/>
      <dgm:spPr/>
    </dgm:pt>
    <dgm:pt modelId="{6CDA8B18-D8E8-EF49-B1B4-3A04611DFF3D}" type="pres">
      <dgm:prSet presAssocID="{2E233A88-F25F-A74C-8907-069A545C161D}" presName="parentText" presStyleLbl="node1" presStyleIdx="2" presStyleCnt="3">
        <dgm:presLayoutVars>
          <dgm:chMax val="0"/>
          <dgm:bulletEnabled val="1"/>
        </dgm:presLayoutVars>
      </dgm:prSet>
      <dgm:spPr/>
      <dgm:t>
        <a:bodyPr/>
        <a:lstStyle/>
        <a:p>
          <a:endParaRPr lang="zh-CN" altLang="en-US"/>
        </a:p>
      </dgm:t>
    </dgm:pt>
  </dgm:ptLst>
  <dgm:cxnLst>
    <dgm:cxn modelId="{9D807C8D-0C32-4445-B60F-C817DC8D0B9A}" type="presOf" srcId="{9C68B852-AEF6-4BE4-8CC3-3091E8A730E0}" destId="{9CE4429D-336C-46D6-980D-DBC6CF254F08}" srcOrd="0" destOrd="0" presId="urn:microsoft.com/office/officeart/2005/8/layout/vList2"/>
    <dgm:cxn modelId="{82DF2790-282D-354B-8B05-E9E72A28DC43}" type="presOf" srcId="{2E233A88-F25F-A74C-8907-069A545C161D}" destId="{6CDA8B18-D8E8-EF49-B1B4-3A04611DFF3D}" srcOrd="0" destOrd="0" presId="urn:microsoft.com/office/officeart/2005/8/layout/vList2"/>
    <dgm:cxn modelId="{EF4CAEEA-E594-4E40-9C48-658C1FB41799}" srcId="{9C68B852-AEF6-4BE4-8CC3-3091E8A730E0}" destId="{6F624253-8B61-4667-8DBB-805C9E1DAAD5}" srcOrd="0" destOrd="0" parTransId="{481322BB-CA42-4916-A585-380DC094B2E0}" sibTransId="{E845663D-79BF-473C-8E6D-5A5C9CA16689}"/>
    <dgm:cxn modelId="{C0FC6DA7-06AA-D745-B367-0EE8AD3F9CC2}" type="presOf" srcId="{8A8D2F90-08C5-9446-B165-C8643555982A}" destId="{89067978-93A1-F94F-8B77-45C036D2BEA5}" srcOrd="0" destOrd="0" presId="urn:microsoft.com/office/officeart/2005/8/layout/vList2"/>
    <dgm:cxn modelId="{3B117BDD-6E4E-754C-9E17-E65DD833B117}" srcId="{9C68B852-AEF6-4BE4-8CC3-3091E8A730E0}" destId="{8A8D2F90-08C5-9446-B165-C8643555982A}" srcOrd="1" destOrd="0" parTransId="{6FEBD839-BF6A-BF43-B9E5-F6ED046DC674}" sibTransId="{53E4FB88-437C-5248-A8CF-AC6948850D1D}"/>
    <dgm:cxn modelId="{09C12DE7-4A02-BB4A-8BD5-0496A11C4415}" srcId="{9C68B852-AEF6-4BE4-8CC3-3091E8A730E0}" destId="{2E233A88-F25F-A74C-8907-069A545C161D}" srcOrd="2" destOrd="0" parTransId="{92AE2B69-91C3-1740-9F8F-C0CA2B7A76AA}" sibTransId="{7434C75B-71EB-8B41-AB71-3EA3392B2698}"/>
    <dgm:cxn modelId="{F52BC740-CB46-4148-A053-B71EE9B6F724}" type="presOf" srcId="{6F624253-8B61-4667-8DBB-805C9E1DAAD5}" destId="{2AB48239-8CC0-4D90-99AA-5C588E0AFEAF}" srcOrd="0" destOrd="0" presId="urn:microsoft.com/office/officeart/2005/8/layout/vList2"/>
    <dgm:cxn modelId="{F7F47248-C26A-0647-91DA-3186FF5DC591}" type="presParOf" srcId="{9CE4429D-336C-46D6-980D-DBC6CF254F08}" destId="{2AB48239-8CC0-4D90-99AA-5C588E0AFEAF}" srcOrd="0" destOrd="0" presId="urn:microsoft.com/office/officeart/2005/8/layout/vList2"/>
    <dgm:cxn modelId="{481ECA1F-8F06-3D4B-BFA8-C011147E1B74}" type="presParOf" srcId="{9CE4429D-336C-46D6-980D-DBC6CF254F08}" destId="{F64E43B7-A800-4E85-86EA-1F38A931FADA}" srcOrd="1" destOrd="0" presId="urn:microsoft.com/office/officeart/2005/8/layout/vList2"/>
    <dgm:cxn modelId="{F80DCCDC-F8E1-4448-B17C-2E3AA8142619}" type="presParOf" srcId="{9CE4429D-336C-46D6-980D-DBC6CF254F08}" destId="{89067978-93A1-F94F-8B77-45C036D2BEA5}" srcOrd="2" destOrd="0" presId="urn:microsoft.com/office/officeart/2005/8/layout/vList2"/>
    <dgm:cxn modelId="{43D9CBF0-31C5-BE4E-8CF9-06D33D0810BE}" type="presParOf" srcId="{9CE4429D-336C-46D6-980D-DBC6CF254F08}" destId="{41813391-3020-224E-AEC2-E73E5EFDF4EA}" srcOrd="3" destOrd="0" presId="urn:microsoft.com/office/officeart/2005/8/layout/vList2"/>
    <dgm:cxn modelId="{868249F3-C6C3-1746-9623-3DCCEAA2A3B3}" type="presParOf" srcId="{9CE4429D-336C-46D6-980D-DBC6CF254F08}" destId="{6CDA8B18-D8E8-EF49-B1B4-3A04611DFF3D}" srcOrd="4"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F34FD2B-8C56-4AB3-9CDA-8F90A35CD5E0}" type="doc">
      <dgm:prSet loTypeId="urn:microsoft.com/office/officeart/2005/8/layout/hList7#1" loCatId="list" qsTypeId="urn:microsoft.com/office/officeart/2005/8/quickstyle/simple5" qsCatId="simple" csTypeId="urn:microsoft.com/office/officeart/2005/8/colors/accent1_1" csCatId="accent1" phldr="1"/>
      <dgm:spPr/>
    </dgm:pt>
    <dgm:pt modelId="{55E572A1-14FA-4F09-B43D-8F242BF9B907}">
      <dgm:prSet phldrT="[Text]" custT="1"/>
      <dgm:spPr>
        <a:xfrm>
          <a:off x="1827" y="0"/>
          <a:ext cx="2843450" cy="5188461"/>
        </a:xfrm>
        <a:prstGeom prst="roundRect">
          <a:avLst>
            <a:gd name="adj" fmla="val 10000"/>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gm:spPr>
      <dgm:t>
        <a:bodyPr/>
        <a:lstStyle/>
        <a:p>
          <a:pPr algn="ctr"/>
          <a:r>
            <a:rPr lang="zh-CN" altLang="en-US" sz="1600" b="1" dirty="0" smtClean="0">
              <a:solidFill>
                <a:sysClr val="windowText" lastClr="000000">
                  <a:hueOff val="0"/>
                  <a:satOff val="0"/>
                  <a:lumOff val="0"/>
                  <a:alphaOff val="0"/>
                </a:sysClr>
              </a:solidFill>
              <a:latin typeface="微软雅黑" pitchFamily="34" charset="-122"/>
              <a:ea typeface="微软雅黑" pitchFamily="34" charset="-122"/>
              <a:cs typeface="+mn-cs"/>
            </a:rPr>
            <a:t>向综合物流中心功能发展</a:t>
          </a:r>
          <a:endParaRPr lang="en-US" altLang="zh-CN" sz="1600" b="1" dirty="0" smtClean="0">
            <a:solidFill>
              <a:sysClr val="windowText" lastClr="000000">
                <a:hueOff val="0"/>
                <a:satOff val="0"/>
                <a:lumOff val="0"/>
                <a:alphaOff val="0"/>
              </a:sysClr>
            </a:solidFill>
            <a:latin typeface="微软雅黑" pitchFamily="34" charset="-122"/>
            <a:ea typeface="微软雅黑" pitchFamily="34" charset="-122"/>
            <a:cs typeface="+mn-cs"/>
          </a:endParaRPr>
        </a:p>
        <a:p>
          <a:pPr algn="l"/>
          <a:r>
            <a:rPr lang="zh-CN" altLang="en-US" sz="1400" dirty="0" smtClean="0">
              <a:solidFill>
                <a:sysClr val="windowText" lastClr="000000">
                  <a:hueOff val="0"/>
                  <a:satOff val="0"/>
                  <a:lumOff val="0"/>
                  <a:alphaOff val="0"/>
                </a:sysClr>
              </a:solidFill>
              <a:latin typeface="微软雅黑" pitchFamily="34" charset="-122"/>
              <a:ea typeface="微软雅黑" pitchFamily="34" charset="-122"/>
              <a:cs typeface="+mn-cs"/>
            </a:rPr>
            <a:t>随着国际多式联运的发展与综合运输链复杂性的增加，港口作为全球综合运输网络的节点，其功能也将更为广泛，并向综合物流中心发展</a:t>
          </a:r>
          <a:endParaRPr lang="en-US" sz="1400" dirty="0">
            <a:solidFill>
              <a:sysClr val="windowText" lastClr="000000">
                <a:hueOff val="0"/>
                <a:satOff val="0"/>
                <a:lumOff val="0"/>
                <a:alphaOff val="0"/>
              </a:sysClr>
            </a:solidFill>
            <a:latin typeface="Calibri"/>
            <a:ea typeface="+mn-ea"/>
            <a:cs typeface="+mn-cs"/>
          </a:endParaRPr>
        </a:p>
      </dgm:t>
    </dgm:pt>
    <dgm:pt modelId="{79B11F2F-4995-42CA-AB3B-414138E1D5D3}" type="parTrans" cxnId="{BA0E28E3-49B1-4E69-A323-A6D9666D76BC}">
      <dgm:prSet/>
      <dgm:spPr/>
      <dgm:t>
        <a:bodyPr/>
        <a:lstStyle/>
        <a:p>
          <a:endParaRPr lang="en-US"/>
        </a:p>
      </dgm:t>
    </dgm:pt>
    <dgm:pt modelId="{45381F04-4AE5-4DDA-8A6C-F5F6F54421B5}" type="sibTrans" cxnId="{BA0E28E3-49B1-4E69-A323-A6D9666D76BC}">
      <dgm:prSet/>
      <dgm:spPr/>
      <dgm:t>
        <a:bodyPr/>
        <a:lstStyle/>
        <a:p>
          <a:endParaRPr lang="en-US"/>
        </a:p>
      </dgm:t>
    </dgm:pt>
    <dgm:pt modelId="{8853D9A7-8DB7-4F13-9ACB-46121D5A267B}">
      <dgm:prSet phldrT="[Text]" custT="1"/>
      <dgm:spPr>
        <a:xfrm>
          <a:off x="2935586" y="0"/>
          <a:ext cx="2843450" cy="5188461"/>
        </a:xfrm>
        <a:prstGeom prst="roundRect">
          <a:avLst>
            <a:gd name="adj" fmla="val 10000"/>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gm:spPr>
      <dgm:t>
        <a:bodyPr/>
        <a:lstStyle/>
        <a:p>
          <a:pPr algn="ctr"/>
          <a:r>
            <a:rPr lang="zh-CN" altLang="en-US" sz="1600" b="1" dirty="0" smtClean="0">
              <a:solidFill>
                <a:sysClr val="windowText" lastClr="000000">
                  <a:hueOff val="0"/>
                  <a:satOff val="0"/>
                  <a:lumOff val="0"/>
                  <a:alphaOff val="0"/>
                </a:sysClr>
              </a:solidFill>
              <a:latin typeface="微软雅黑" pitchFamily="34" charset="-122"/>
              <a:ea typeface="微软雅黑" pitchFamily="34" charset="-122"/>
              <a:cs typeface="+mn-cs"/>
            </a:rPr>
            <a:t>以港口为中心向内陆扩展</a:t>
          </a:r>
          <a:endParaRPr lang="en-US" altLang="zh-CN" sz="1600" b="1" dirty="0" smtClean="0">
            <a:solidFill>
              <a:sysClr val="windowText" lastClr="000000">
                <a:hueOff val="0"/>
                <a:satOff val="0"/>
                <a:lumOff val="0"/>
                <a:alphaOff val="0"/>
              </a:sysClr>
            </a:solidFill>
            <a:latin typeface="微软雅黑" pitchFamily="34" charset="-122"/>
            <a:ea typeface="微软雅黑" pitchFamily="34" charset="-122"/>
            <a:cs typeface="+mn-cs"/>
          </a:endParaRPr>
        </a:p>
        <a:p>
          <a:pPr algn="l"/>
          <a:r>
            <a:rPr lang="zh-CN" altLang="en-US" sz="1400" dirty="0" smtClean="0">
              <a:solidFill>
                <a:sysClr val="windowText" lastClr="000000">
                  <a:hueOff val="0"/>
                  <a:satOff val="0"/>
                  <a:lumOff val="0"/>
                  <a:alphaOff val="0"/>
                </a:sysClr>
              </a:solidFill>
              <a:latin typeface="微软雅黑" pitchFamily="34" charset="-122"/>
              <a:ea typeface="微软雅黑" pitchFamily="34" charset="-122"/>
              <a:cs typeface="+mn-cs"/>
            </a:rPr>
            <a:t>依托腹地经济向内陆扩展，如批发、加工、配送、仓储业及自由贸易区等，同时，为海运、陆运、空运及仓储提供综合物流服务，提高联运效率</a:t>
          </a:r>
          <a:endParaRPr lang="en-US" sz="1400" dirty="0">
            <a:solidFill>
              <a:sysClr val="windowText" lastClr="000000">
                <a:hueOff val="0"/>
                <a:satOff val="0"/>
                <a:lumOff val="0"/>
                <a:alphaOff val="0"/>
              </a:sysClr>
            </a:solidFill>
            <a:latin typeface="Calibri"/>
            <a:ea typeface="+mn-ea"/>
            <a:cs typeface="+mn-cs"/>
          </a:endParaRPr>
        </a:p>
      </dgm:t>
    </dgm:pt>
    <dgm:pt modelId="{9FB8F666-BC49-4C16-B5EC-BC997B91F754}" type="parTrans" cxnId="{8445E95E-0F94-4F67-A2BB-51BE7C91240E}">
      <dgm:prSet/>
      <dgm:spPr/>
      <dgm:t>
        <a:bodyPr/>
        <a:lstStyle/>
        <a:p>
          <a:endParaRPr lang="en-US"/>
        </a:p>
      </dgm:t>
    </dgm:pt>
    <dgm:pt modelId="{9451E036-0270-4EF5-A857-825CED85217C}" type="sibTrans" cxnId="{8445E95E-0F94-4F67-A2BB-51BE7C91240E}">
      <dgm:prSet/>
      <dgm:spPr/>
      <dgm:t>
        <a:bodyPr/>
        <a:lstStyle/>
        <a:p>
          <a:endParaRPr lang="en-US"/>
        </a:p>
      </dgm:t>
    </dgm:pt>
    <dgm:pt modelId="{3AFD1F73-B740-43D9-92C3-8BE6CE237BA3}">
      <dgm:prSet phldrT="[Text]" custT="1"/>
      <dgm:spPr>
        <a:xfrm>
          <a:off x="5859335" y="0"/>
          <a:ext cx="2843450" cy="5188461"/>
        </a:xfrm>
        <a:prstGeom prst="roundRect">
          <a:avLst>
            <a:gd name="adj" fmla="val 10000"/>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gm:spPr>
      <dgm:t>
        <a:bodyPr/>
        <a:lstStyle/>
        <a:p>
          <a:pPr algn="ctr"/>
          <a:r>
            <a:rPr lang="zh-CN" altLang="en-US" sz="1600" b="1" dirty="0" smtClean="0">
              <a:solidFill>
                <a:sysClr val="windowText" lastClr="000000">
                  <a:hueOff val="0"/>
                  <a:satOff val="0"/>
                  <a:lumOff val="0"/>
                  <a:alphaOff val="0"/>
                </a:sysClr>
              </a:solidFill>
              <a:latin typeface="微软雅黑" pitchFamily="34" charset="-122"/>
              <a:ea typeface="微软雅黑" pitchFamily="34" charset="-122"/>
              <a:cs typeface="+mn-cs"/>
            </a:rPr>
            <a:t>具有商务中心的功能</a:t>
          </a:r>
          <a:endParaRPr lang="en-US" altLang="zh-CN" sz="1600" b="1" dirty="0" smtClean="0">
            <a:solidFill>
              <a:sysClr val="windowText" lastClr="000000">
                <a:hueOff val="0"/>
                <a:satOff val="0"/>
                <a:lumOff val="0"/>
                <a:alphaOff val="0"/>
              </a:sysClr>
            </a:solidFill>
            <a:latin typeface="微软雅黑" pitchFamily="34" charset="-122"/>
            <a:ea typeface="微软雅黑" pitchFamily="34" charset="-122"/>
            <a:cs typeface="+mn-cs"/>
          </a:endParaRPr>
        </a:p>
        <a:p>
          <a:pPr algn="l"/>
          <a:r>
            <a:rPr lang="zh-CN" altLang="en-US" sz="1400" dirty="0" smtClean="0">
              <a:solidFill>
                <a:sysClr val="windowText" lastClr="000000">
                  <a:hueOff val="0"/>
                  <a:satOff val="0"/>
                  <a:lumOff val="0"/>
                  <a:alphaOff val="0"/>
                </a:sysClr>
              </a:solidFill>
              <a:latin typeface="微软雅黑" pitchFamily="34" charset="-122"/>
              <a:ea typeface="微软雅黑" pitchFamily="34" charset="-122"/>
              <a:cs typeface="+mn-cs"/>
            </a:rPr>
            <a:t>为客户提供方便的运输、商业和金融服务，比如代理、保险、银行等，成为商品流、资金流、技术流、信息流与人才流的汇集中心</a:t>
          </a:r>
          <a:endParaRPr lang="en-US" sz="1400" dirty="0">
            <a:solidFill>
              <a:sysClr val="windowText" lastClr="000000">
                <a:hueOff val="0"/>
                <a:satOff val="0"/>
                <a:lumOff val="0"/>
                <a:alphaOff val="0"/>
              </a:sysClr>
            </a:solidFill>
            <a:latin typeface="Calibri"/>
            <a:ea typeface="+mn-ea"/>
            <a:cs typeface="+mn-cs"/>
          </a:endParaRPr>
        </a:p>
      </dgm:t>
    </dgm:pt>
    <dgm:pt modelId="{32CEFFD2-3D6A-4D41-A63A-ED13AC00848C}" type="parTrans" cxnId="{AE64D548-B0D8-45EA-A265-A847B4F287D8}">
      <dgm:prSet/>
      <dgm:spPr/>
      <dgm:t>
        <a:bodyPr/>
        <a:lstStyle/>
        <a:p>
          <a:endParaRPr lang="en-US"/>
        </a:p>
      </dgm:t>
    </dgm:pt>
    <dgm:pt modelId="{36F4854E-F68B-4690-922E-9B880059A321}" type="sibTrans" cxnId="{AE64D548-B0D8-45EA-A265-A847B4F287D8}">
      <dgm:prSet/>
      <dgm:spPr/>
      <dgm:t>
        <a:bodyPr/>
        <a:lstStyle/>
        <a:p>
          <a:endParaRPr lang="en-US"/>
        </a:p>
      </dgm:t>
    </dgm:pt>
    <dgm:pt modelId="{E58E78C7-DFC1-4416-B03D-47C4E43EAA8D}" type="pres">
      <dgm:prSet presAssocID="{AF34FD2B-8C56-4AB3-9CDA-8F90A35CD5E0}" presName="Name0" presStyleCnt="0">
        <dgm:presLayoutVars>
          <dgm:dir/>
          <dgm:resizeHandles val="exact"/>
        </dgm:presLayoutVars>
      </dgm:prSet>
      <dgm:spPr/>
    </dgm:pt>
    <dgm:pt modelId="{A6A71EDE-3C38-48C4-9433-8CFF93167A90}" type="pres">
      <dgm:prSet presAssocID="{AF34FD2B-8C56-4AB3-9CDA-8F90A35CD5E0}" presName="fgShape" presStyleLbl="fgShp" presStyleIdx="0" presStyleCnt="1"/>
      <dgm:spPr>
        <a:xfrm>
          <a:off x="348184" y="4150768"/>
          <a:ext cx="8008244" cy="778269"/>
        </a:xfrm>
        <a:prstGeom prst="leftRightArrow">
          <a:avLst/>
        </a:prstGeom>
        <a:gradFill rotWithShape="0">
          <a:gsLst>
            <a:gs pos="0">
              <a:srgbClr val="5B9BD5">
                <a:tint val="60000"/>
                <a:hueOff val="0"/>
                <a:satOff val="0"/>
                <a:lumOff val="0"/>
                <a:alphaOff val="0"/>
                <a:satMod val="103000"/>
                <a:lumMod val="102000"/>
                <a:tint val="94000"/>
              </a:srgbClr>
            </a:gs>
            <a:gs pos="50000">
              <a:srgbClr val="5B9BD5">
                <a:tint val="60000"/>
                <a:hueOff val="0"/>
                <a:satOff val="0"/>
                <a:lumOff val="0"/>
                <a:alphaOff val="0"/>
                <a:satMod val="110000"/>
                <a:lumMod val="100000"/>
                <a:shade val="100000"/>
              </a:srgbClr>
            </a:gs>
            <a:gs pos="100000">
              <a:srgbClr val="5B9BD5">
                <a:tint val="60000"/>
                <a:hueOff val="0"/>
                <a:satOff val="0"/>
                <a:lumOff val="0"/>
                <a:alphaOff val="0"/>
                <a:lumMod val="99000"/>
                <a:satMod val="120000"/>
                <a:shade val="78000"/>
              </a:srgbClr>
            </a:gs>
          </a:gsLst>
          <a:lin ang="5400000" scaled="0"/>
        </a:gradFill>
        <a:ln>
          <a:noFill/>
        </a:ln>
        <a:effectLst>
          <a:outerShdw blurRad="57150" dist="19050" dir="5400000" algn="ctr" rotWithShape="0">
            <a:srgbClr val="000000">
              <a:alpha val="63000"/>
            </a:srgbClr>
          </a:outerShdw>
        </a:effectLst>
      </dgm:spPr>
    </dgm:pt>
    <dgm:pt modelId="{61C1FE82-7907-4ED9-8A1C-69DAABB9137D}" type="pres">
      <dgm:prSet presAssocID="{AF34FD2B-8C56-4AB3-9CDA-8F90A35CD5E0}" presName="linComp" presStyleCnt="0"/>
      <dgm:spPr/>
    </dgm:pt>
    <dgm:pt modelId="{6BCD1678-E643-43C7-B933-34C0F051003B}" type="pres">
      <dgm:prSet presAssocID="{55E572A1-14FA-4F09-B43D-8F242BF9B907}" presName="compNode" presStyleCnt="0"/>
      <dgm:spPr/>
    </dgm:pt>
    <dgm:pt modelId="{1E9B1080-168D-43F5-B5EE-502F1C35D27A}" type="pres">
      <dgm:prSet presAssocID="{55E572A1-14FA-4F09-B43D-8F242BF9B907}" presName="bkgdShape" presStyleLbl="node1" presStyleIdx="0" presStyleCnt="3"/>
      <dgm:spPr/>
      <dgm:t>
        <a:bodyPr/>
        <a:lstStyle/>
        <a:p>
          <a:endParaRPr lang="en-US"/>
        </a:p>
      </dgm:t>
    </dgm:pt>
    <dgm:pt modelId="{ACBB20DD-FE85-4E72-A92D-445C8D70CBB2}" type="pres">
      <dgm:prSet presAssocID="{55E572A1-14FA-4F09-B43D-8F242BF9B907}" presName="nodeTx" presStyleLbl="node1" presStyleIdx="0" presStyleCnt="3">
        <dgm:presLayoutVars>
          <dgm:bulletEnabled val="1"/>
        </dgm:presLayoutVars>
      </dgm:prSet>
      <dgm:spPr/>
      <dgm:t>
        <a:bodyPr/>
        <a:lstStyle/>
        <a:p>
          <a:endParaRPr lang="en-US"/>
        </a:p>
      </dgm:t>
    </dgm:pt>
    <dgm:pt modelId="{6AD743D9-744E-406C-8B13-579EE5F74252}" type="pres">
      <dgm:prSet presAssocID="{55E572A1-14FA-4F09-B43D-8F242BF9B907}" presName="invisiNode" presStyleLbl="node1" presStyleIdx="0" presStyleCnt="3"/>
      <dgm:spPr/>
    </dgm:pt>
    <dgm:pt modelId="{06F09D34-1D3D-47D1-94BC-B67965C3F7FC}" type="pres">
      <dgm:prSet presAssocID="{55E572A1-14FA-4F09-B43D-8F242BF9B907}" presName="imagNode" presStyleLbl="fgImgPlace1" presStyleIdx="0" presStyleCnt="3"/>
      <dgm:spPr>
        <a:xfrm>
          <a:off x="559674" y="311307"/>
          <a:ext cx="1727757" cy="1727757"/>
        </a:xfrm>
        <a:prstGeom prst="ellipse">
          <a:avLst/>
        </a:prstGeom>
        <a:blipFill rotWithShape="0">
          <a:blip xmlns:r="http://schemas.openxmlformats.org/officeDocument/2006/relationships" r:embed="rId1"/>
          <a:stretch>
            <a:fillRect/>
          </a:stretch>
        </a:blipFill>
        <a:ln>
          <a:noFill/>
        </a:ln>
        <a:effectLst>
          <a:outerShdw blurRad="57150" dist="19050" dir="5400000" algn="ctr" rotWithShape="0">
            <a:srgbClr val="000000">
              <a:alpha val="63000"/>
            </a:srgbClr>
          </a:outerShdw>
        </a:effectLst>
      </dgm:spPr>
    </dgm:pt>
    <dgm:pt modelId="{F45C00DC-A7BA-4255-8AEF-824CB71DCC07}" type="pres">
      <dgm:prSet presAssocID="{45381F04-4AE5-4DDA-8A6C-F5F6F54421B5}" presName="sibTrans" presStyleLbl="sibTrans2D1" presStyleIdx="0" presStyleCnt="0"/>
      <dgm:spPr/>
      <dgm:t>
        <a:bodyPr/>
        <a:lstStyle/>
        <a:p>
          <a:endParaRPr lang="en-US"/>
        </a:p>
      </dgm:t>
    </dgm:pt>
    <dgm:pt modelId="{305A0CD1-2525-4696-951C-93786EA6FCF1}" type="pres">
      <dgm:prSet presAssocID="{8853D9A7-8DB7-4F13-9ACB-46121D5A267B}" presName="compNode" presStyleCnt="0"/>
      <dgm:spPr/>
    </dgm:pt>
    <dgm:pt modelId="{4AE5E4A5-971F-4AF6-A4A7-F20F546265BD}" type="pres">
      <dgm:prSet presAssocID="{8853D9A7-8DB7-4F13-9ACB-46121D5A267B}" presName="bkgdShape" presStyleLbl="node1" presStyleIdx="1" presStyleCnt="3" custLinFactNeighborX="176"/>
      <dgm:spPr/>
      <dgm:t>
        <a:bodyPr/>
        <a:lstStyle/>
        <a:p>
          <a:endParaRPr lang="en-US"/>
        </a:p>
      </dgm:t>
    </dgm:pt>
    <dgm:pt modelId="{A53968AF-316C-48EB-AD3E-3E88535A6EF2}" type="pres">
      <dgm:prSet presAssocID="{8853D9A7-8DB7-4F13-9ACB-46121D5A267B}" presName="nodeTx" presStyleLbl="node1" presStyleIdx="1" presStyleCnt="3">
        <dgm:presLayoutVars>
          <dgm:bulletEnabled val="1"/>
        </dgm:presLayoutVars>
      </dgm:prSet>
      <dgm:spPr/>
      <dgm:t>
        <a:bodyPr/>
        <a:lstStyle/>
        <a:p>
          <a:endParaRPr lang="en-US"/>
        </a:p>
      </dgm:t>
    </dgm:pt>
    <dgm:pt modelId="{98D3E70D-5183-4A4F-8547-8A0B207336BA}" type="pres">
      <dgm:prSet presAssocID="{8853D9A7-8DB7-4F13-9ACB-46121D5A267B}" presName="invisiNode" presStyleLbl="node1" presStyleIdx="1" presStyleCnt="3"/>
      <dgm:spPr/>
    </dgm:pt>
    <dgm:pt modelId="{E1552BC8-D508-4415-B118-19B8854BF4AF}" type="pres">
      <dgm:prSet presAssocID="{8853D9A7-8DB7-4F13-9ACB-46121D5A267B}" presName="imagNode" presStyleLbl="fgImgPlace1" presStyleIdx="1" presStyleCnt="3"/>
      <dgm:spPr>
        <a:xfrm>
          <a:off x="3488428" y="311307"/>
          <a:ext cx="1727757" cy="1727757"/>
        </a:xfrm>
        <a:prstGeom prst="ellipse">
          <a:avLst/>
        </a:prstGeom>
        <a:blipFill rotWithShape="0">
          <a:blip xmlns:r="http://schemas.openxmlformats.org/officeDocument/2006/relationships" r:embed="rId2"/>
          <a:stretch>
            <a:fillRect/>
          </a:stretch>
        </a:blipFill>
        <a:ln>
          <a:noFill/>
        </a:ln>
        <a:effectLst>
          <a:outerShdw blurRad="57150" dist="19050" dir="5400000" algn="ctr" rotWithShape="0">
            <a:srgbClr val="000000">
              <a:alpha val="63000"/>
            </a:srgbClr>
          </a:outerShdw>
        </a:effectLst>
      </dgm:spPr>
    </dgm:pt>
    <dgm:pt modelId="{1087B107-1098-4718-8A03-C1206000F4ED}" type="pres">
      <dgm:prSet presAssocID="{9451E036-0270-4EF5-A857-825CED85217C}" presName="sibTrans" presStyleLbl="sibTrans2D1" presStyleIdx="0" presStyleCnt="0"/>
      <dgm:spPr/>
      <dgm:t>
        <a:bodyPr/>
        <a:lstStyle/>
        <a:p>
          <a:endParaRPr lang="en-US"/>
        </a:p>
      </dgm:t>
    </dgm:pt>
    <dgm:pt modelId="{A539F258-2FFF-424B-AF36-46B53AB139D7}" type="pres">
      <dgm:prSet presAssocID="{3AFD1F73-B740-43D9-92C3-8BE6CE237BA3}" presName="compNode" presStyleCnt="0"/>
      <dgm:spPr/>
    </dgm:pt>
    <dgm:pt modelId="{AECADCA0-2659-4F9F-A9CD-17B3A7FBC886}" type="pres">
      <dgm:prSet presAssocID="{3AFD1F73-B740-43D9-92C3-8BE6CE237BA3}" presName="bkgdShape" presStyleLbl="node1" presStyleIdx="2" presStyleCnt="3"/>
      <dgm:spPr/>
      <dgm:t>
        <a:bodyPr/>
        <a:lstStyle/>
        <a:p>
          <a:endParaRPr lang="en-US"/>
        </a:p>
      </dgm:t>
    </dgm:pt>
    <dgm:pt modelId="{250E6894-4353-4251-8FF1-660DE7F9697F}" type="pres">
      <dgm:prSet presAssocID="{3AFD1F73-B740-43D9-92C3-8BE6CE237BA3}" presName="nodeTx" presStyleLbl="node1" presStyleIdx="2" presStyleCnt="3">
        <dgm:presLayoutVars>
          <dgm:bulletEnabled val="1"/>
        </dgm:presLayoutVars>
      </dgm:prSet>
      <dgm:spPr/>
      <dgm:t>
        <a:bodyPr/>
        <a:lstStyle/>
        <a:p>
          <a:endParaRPr lang="en-US"/>
        </a:p>
      </dgm:t>
    </dgm:pt>
    <dgm:pt modelId="{25BA0258-4BC7-4C0C-88A9-696B2DA9CA2D}" type="pres">
      <dgm:prSet presAssocID="{3AFD1F73-B740-43D9-92C3-8BE6CE237BA3}" presName="invisiNode" presStyleLbl="node1" presStyleIdx="2" presStyleCnt="3"/>
      <dgm:spPr/>
    </dgm:pt>
    <dgm:pt modelId="{4D0F1B81-80CF-42E2-BA99-0F9B34DFB503}" type="pres">
      <dgm:prSet presAssocID="{3AFD1F73-B740-43D9-92C3-8BE6CE237BA3}" presName="imagNode" presStyleLbl="fgImgPlace1" presStyleIdx="2" presStyleCnt="3"/>
      <dgm:spPr>
        <a:xfrm>
          <a:off x="6417182" y="311307"/>
          <a:ext cx="1727757" cy="1727757"/>
        </a:xfrm>
        <a:prstGeom prst="ellipse">
          <a:avLst/>
        </a:prstGeom>
        <a:blipFill rotWithShape="0">
          <a:blip xmlns:r="http://schemas.openxmlformats.org/officeDocument/2006/relationships" r:embed="rId3"/>
          <a:stretch>
            <a:fillRect/>
          </a:stretch>
        </a:blipFill>
        <a:ln>
          <a:noFill/>
        </a:ln>
        <a:effectLst>
          <a:outerShdw blurRad="57150" dist="19050" dir="5400000" algn="ctr" rotWithShape="0">
            <a:srgbClr val="000000">
              <a:alpha val="63000"/>
            </a:srgbClr>
          </a:outerShdw>
        </a:effectLst>
      </dgm:spPr>
    </dgm:pt>
  </dgm:ptLst>
  <dgm:cxnLst>
    <dgm:cxn modelId="{BA0E28E3-49B1-4E69-A323-A6D9666D76BC}" srcId="{AF34FD2B-8C56-4AB3-9CDA-8F90A35CD5E0}" destId="{55E572A1-14FA-4F09-B43D-8F242BF9B907}" srcOrd="0" destOrd="0" parTransId="{79B11F2F-4995-42CA-AB3B-414138E1D5D3}" sibTransId="{45381F04-4AE5-4DDA-8A6C-F5F6F54421B5}"/>
    <dgm:cxn modelId="{5483FD67-E3DA-457F-B065-AF41E6666C10}" type="presOf" srcId="{45381F04-4AE5-4DDA-8A6C-F5F6F54421B5}" destId="{F45C00DC-A7BA-4255-8AEF-824CB71DCC07}" srcOrd="0" destOrd="0" presId="urn:microsoft.com/office/officeart/2005/8/layout/hList7#1"/>
    <dgm:cxn modelId="{8445E95E-0F94-4F67-A2BB-51BE7C91240E}" srcId="{AF34FD2B-8C56-4AB3-9CDA-8F90A35CD5E0}" destId="{8853D9A7-8DB7-4F13-9ACB-46121D5A267B}" srcOrd="1" destOrd="0" parTransId="{9FB8F666-BC49-4C16-B5EC-BC997B91F754}" sibTransId="{9451E036-0270-4EF5-A857-825CED85217C}"/>
    <dgm:cxn modelId="{88362462-5FF5-43AB-B486-5F8F4D8B1E71}" type="presOf" srcId="{3AFD1F73-B740-43D9-92C3-8BE6CE237BA3}" destId="{AECADCA0-2659-4F9F-A9CD-17B3A7FBC886}" srcOrd="0" destOrd="0" presId="urn:microsoft.com/office/officeart/2005/8/layout/hList7#1"/>
    <dgm:cxn modelId="{C315C77F-D2F1-4AC6-B6FD-C0E32E478269}" type="presOf" srcId="{9451E036-0270-4EF5-A857-825CED85217C}" destId="{1087B107-1098-4718-8A03-C1206000F4ED}" srcOrd="0" destOrd="0" presId="urn:microsoft.com/office/officeart/2005/8/layout/hList7#1"/>
    <dgm:cxn modelId="{40B89535-6238-4BC0-9C8E-4E56D7B00A5C}" type="presOf" srcId="{3AFD1F73-B740-43D9-92C3-8BE6CE237BA3}" destId="{250E6894-4353-4251-8FF1-660DE7F9697F}" srcOrd="1" destOrd="0" presId="urn:microsoft.com/office/officeart/2005/8/layout/hList7#1"/>
    <dgm:cxn modelId="{63654A56-1869-4D06-8696-22EED1E7A7E1}" type="presOf" srcId="{8853D9A7-8DB7-4F13-9ACB-46121D5A267B}" destId="{A53968AF-316C-48EB-AD3E-3E88535A6EF2}" srcOrd="1" destOrd="0" presId="urn:microsoft.com/office/officeart/2005/8/layout/hList7#1"/>
    <dgm:cxn modelId="{62556E00-F52F-47FE-8B91-57BA17115764}" type="presOf" srcId="{55E572A1-14FA-4F09-B43D-8F242BF9B907}" destId="{ACBB20DD-FE85-4E72-A92D-445C8D70CBB2}" srcOrd="1" destOrd="0" presId="urn:microsoft.com/office/officeart/2005/8/layout/hList7#1"/>
    <dgm:cxn modelId="{FDF51ADD-1AB6-4A56-85C3-8F581E9B880A}" type="presOf" srcId="{8853D9A7-8DB7-4F13-9ACB-46121D5A267B}" destId="{4AE5E4A5-971F-4AF6-A4A7-F20F546265BD}" srcOrd="0" destOrd="0" presId="urn:microsoft.com/office/officeart/2005/8/layout/hList7#1"/>
    <dgm:cxn modelId="{AE64D548-B0D8-45EA-A265-A847B4F287D8}" srcId="{AF34FD2B-8C56-4AB3-9CDA-8F90A35CD5E0}" destId="{3AFD1F73-B740-43D9-92C3-8BE6CE237BA3}" srcOrd="2" destOrd="0" parTransId="{32CEFFD2-3D6A-4D41-A63A-ED13AC00848C}" sibTransId="{36F4854E-F68B-4690-922E-9B880059A321}"/>
    <dgm:cxn modelId="{21BBCDAE-1F60-44B3-B2CA-A86D747B96D4}" type="presOf" srcId="{AF34FD2B-8C56-4AB3-9CDA-8F90A35CD5E0}" destId="{E58E78C7-DFC1-4416-B03D-47C4E43EAA8D}" srcOrd="0" destOrd="0" presId="urn:microsoft.com/office/officeart/2005/8/layout/hList7#1"/>
    <dgm:cxn modelId="{CEB08ABA-032C-4F2C-8F39-77DE80246D1B}" type="presOf" srcId="{55E572A1-14FA-4F09-B43D-8F242BF9B907}" destId="{1E9B1080-168D-43F5-B5EE-502F1C35D27A}" srcOrd="0" destOrd="0" presId="urn:microsoft.com/office/officeart/2005/8/layout/hList7#1"/>
    <dgm:cxn modelId="{FE433E7E-AAF3-4154-8C82-DE90A7063E0E}" type="presParOf" srcId="{E58E78C7-DFC1-4416-B03D-47C4E43EAA8D}" destId="{A6A71EDE-3C38-48C4-9433-8CFF93167A90}" srcOrd="0" destOrd="0" presId="urn:microsoft.com/office/officeart/2005/8/layout/hList7#1"/>
    <dgm:cxn modelId="{C467F22C-3084-45CF-9187-BF3AC79C531A}" type="presParOf" srcId="{E58E78C7-DFC1-4416-B03D-47C4E43EAA8D}" destId="{61C1FE82-7907-4ED9-8A1C-69DAABB9137D}" srcOrd="1" destOrd="0" presId="urn:microsoft.com/office/officeart/2005/8/layout/hList7#1"/>
    <dgm:cxn modelId="{C32D9725-D5AF-4467-AAC5-15322B5D2163}" type="presParOf" srcId="{61C1FE82-7907-4ED9-8A1C-69DAABB9137D}" destId="{6BCD1678-E643-43C7-B933-34C0F051003B}" srcOrd="0" destOrd="0" presId="urn:microsoft.com/office/officeart/2005/8/layout/hList7#1"/>
    <dgm:cxn modelId="{330D8DA9-E816-4594-B2B7-5FFC53CD7928}" type="presParOf" srcId="{6BCD1678-E643-43C7-B933-34C0F051003B}" destId="{1E9B1080-168D-43F5-B5EE-502F1C35D27A}" srcOrd="0" destOrd="0" presId="urn:microsoft.com/office/officeart/2005/8/layout/hList7#1"/>
    <dgm:cxn modelId="{E6472AB6-8994-469C-8B83-994D1B1DF023}" type="presParOf" srcId="{6BCD1678-E643-43C7-B933-34C0F051003B}" destId="{ACBB20DD-FE85-4E72-A92D-445C8D70CBB2}" srcOrd="1" destOrd="0" presId="urn:microsoft.com/office/officeart/2005/8/layout/hList7#1"/>
    <dgm:cxn modelId="{AB36657D-6099-4C53-910C-E0BCFA10C572}" type="presParOf" srcId="{6BCD1678-E643-43C7-B933-34C0F051003B}" destId="{6AD743D9-744E-406C-8B13-579EE5F74252}" srcOrd="2" destOrd="0" presId="urn:microsoft.com/office/officeart/2005/8/layout/hList7#1"/>
    <dgm:cxn modelId="{B08C36DD-53AE-438E-AA30-80AF38639167}" type="presParOf" srcId="{6BCD1678-E643-43C7-B933-34C0F051003B}" destId="{06F09D34-1D3D-47D1-94BC-B67965C3F7FC}" srcOrd="3" destOrd="0" presId="urn:microsoft.com/office/officeart/2005/8/layout/hList7#1"/>
    <dgm:cxn modelId="{9E26C377-2120-4E25-8638-361AA86E5A36}" type="presParOf" srcId="{61C1FE82-7907-4ED9-8A1C-69DAABB9137D}" destId="{F45C00DC-A7BA-4255-8AEF-824CB71DCC07}" srcOrd="1" destOrd="0" presId="urn:microsoft.com/office/officeart/2005/8/layout/hList7#1"/>
    <dgm:cxn modelId="{5A11BD83-4DA5-4F7F-8E59-6304F38C7C20}" type="presParOf" srcId="{61C1FE82-7907-4ED9-8A1C-69DAABB9137D}" destId="{305A0CD1-2525-4696-951C-93786EA6FCF1}" srcOrd="2" destOrd="0" presId="urn:microsoft.com/office/officeart/2005/8/layout/hList7#1"/>
    <dgm:cxn modelId="{7066DB63-0AD7-4996-9863-73CAC30BD5C2}" type="presParOf" srcId="{305A0CD1-2525-4696-951C-93786EA6FCF1}" destId="{4AE5E4A5-971F-4AF6-A4A7-F20F546265BD}" srcOrd="0" destOrd="0" presId="urn:microsoft.com/office/officeart/2005/8/layout/hList7#1"/>
    <dgm:cxn modelId="{7ED10349-3E68-47CA-AE31-FB95C42013F4}" type="presParOf" srcId="{305A0CD1-2525-4696-951C-93786EA6FCF1}" destId="{A53968AF-316C-48EB-AD3E-3E88535A6EF2}" srcOrd="1" destOrd="0" presId="urn:microsoft.com/office/officeart/2005/8/layout/hList7#1"/>
    <dgm:cxn modelId="{5850609F-5656-49A4-BCDE-FC8F94B5D278}" type="presParOf" srcId="{305A0CD1-2525-4696-951C-93786EA6FCF1}" destId="{98D3E70D-5183-4A4F-8547-8A0B207336BA}" srcOrd="2" destOrd="0" presId="urn:microsoft.com/office/officeart/2005/8/layout/hList7#1"/>
    <dgm:cxn modelId="{01EC074F-E8D0-4E88-BECC-E81B6394F480}" type="presParOf" srcId="{305A0CD1-2525-4696-951C-93786EA6FCF1}" destId="{E1552BC8-D508-4415-B118-19B8854BF4AF}" srcOrd="3" destOrd="0" presId="urn:microsoft.com/office/officeart/2005/8/layout/hList7#1"/>
    <dgm:cxn modelId="{CBC8724F-49C0-40CF-A7E9-A2D7EE88373D}" type="presParOf" srcId="{61C1FE82-7907-4ED9-8A1C-69DAABB9137D}" destId="{1087B107-1098-4718-8A03-C1206000F4ED}" srcOrd="3" destOrd="0" presId="urn:microsoft.com/office/officeart/2005/8/layout/hList7#1"/>
    <dgm:cxn modelId="{72228FE8-F553-4926-A4D6-728306CDA313}" type="presParOf" srcId="{61C1FE82-7907-4ED9-8A1C-69DAABB9137D}" destId="{A539F258-2FFF-424B-AF36-46B53AB139D7}" srcOrd="4" destOrd="0" presId="urn:microsoft.com/office/officeart/2005/8/layout/hList7#1"/>
    <dgm:cxn modelId="{7D4677A1-CAE1-4CF9-9BA0-7347C2F37682}" type="presParOf" srcId="{A539F258-2FFF-424B-AF36-46B53AB139D7}" destId="{AECADCA0-2659-4F9F-A9CD-17B3A7FBC886}" srcOrd="0" destOrd="0" presId="urn:microsoft.com/office/officeart/2005/8/layout/hList7#1"/>
    <dgm:cxn modelId="{CD0B9169-6007-4C49-A6C2-B510D7947031}" type="presParOf" srcId="{A539F258-2FFF-424B-AF36-46B53AB139D7}" destId="{250E6894-4353-4251-8FF1-660DE7F9697F}" srcOrd="1" destOrd="0" presId="urn:microsoft.com/office/officeart/2005/8/layout/hList7#1"/>
    <dgm:cxn modelId="{7EDC2FE3-8D42-4707-9AE2-F4B9F02945B8}" type="presParOf" srcId="{A539F258-2FFF-424B-AF36-46B53AB139D7}" destId="{25BA0258-4BC7-4C0C-88A9-696B2DA9CA2D}" srcOrd="2" destOrd="0" presId="urn:microsoft.com/office/officeart/2005/8/layout/hList7#1"/>
    <dgm:cxn modelId="{ACDB47A3-7802-43C7-9015-1FE032220BA0}" type="presParOf" srcId="{A539F258-2FFF-424B-AF36-46B53AB139D7}" destId="{4D0F1B81-80CF-42E2-BA99-0F9B34DFB503}" srcOrd="3" destOrd="0" presId="urn:microsoft.com/office/officeart/2005/8/layout/hList7#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C68B852-AEF6-4BE4-8CC3-3091E8A730E0}" type="doc">
      <dgm:prSet loTypeId="urn:microsoft.com/office/officeart/2005/8/layout/vList2" loCatId="list" qsTypeId="urn:microsoft.com/office/officeart/2005/8/quickstyle/3d1" qsCatId="3D" csTypeId="urn:microsoft.com/office/officeart/2005/8/colors/colorful1#1" csCatId="colorful" phldr="1"/>
      <dgm:spPr/>
      <dgm:t>
        <a:bodyPr/>
        <a:lstStyle/>
        <a:p>
          <a:endParaRPr lang="zh-CN" altLang="en-US"/>
        </a:p>
      </dgm:t>
    </dgm:pt>
    <dgm:pt modelId="{6F624253-8B61-4667-8DBB-805C9E1DAAD5}">
      <dgm:prSet phldrT="[文本]" custT="1"/>
      <dgm:spPr/>
      <dgm:t>
        <a:bodyPr/>
        <a:lstStyle/>
        <a:p>
          <a:r>
            <a:rPr lang="zh-CN" altLang="en-US" sz="2800" b="0" spc="600" dirty="0" smtClean="0">
              <a:effectLst>
                <a:outerShdw blurRad="38100" dist="38100" dir="2700000" algn="tl">
                  <a:srgbClr val="000000">
                    <a:alpha val="43137"/>
                  </a:srgbClr>
                </a:outerShdw>
              </a:effectLst>
              <a:latin typeface="黑体"/>
              <a:ea typeface="黑体"/>
              <a:cs typeface="黑体"/>
            </a:rPr>
            <a:t>大数据的基本概念和基本要素</a:t>
          </a:r>
        </a:p>
      </dgm:t>
    </dgm:pt>
    <dgm:pt modelId="{481322BB-CA42-4916-A585-380DC094B2E0}" type="parTrans" cxnId="{EF4CAEEA-E594-4E40-9C48-658C1FB41799}">
      <dgm:prSet/>
      <dgm:spPr/>
      <dgm:t>
        <a:bodyPr/>
        <a:lstStyle/>
        <a:p>
          <a:pPr algn="ctr"/>
          <a:endParaRPr lang="zh-CN" altLang="en-US" sz="2000" b="1" spc="600">
            <a:effectLst>
              <a:outerShdw blurRad="38100" dist="38100" dir="2700000" algn="tl">
                <a:srgbClr val="000000">
                  <a:alpha val="43137"/>
                </a:srgbClr>
              </a:outerShdw>
            </a:effectLst>
            <a:latin typeface="+mj-ea"/>
            <a:ea typeface="+mj-ea"/>
          </a:endParaRPr>
        </a:p>
      </dgm:t>
    </dgm:pt>
    <dgm:pt modelId="{E845663D-79BF-473C-8E6D-5A5C9CA16689}" type="sibTrans" cxnId="{EF4CAEEA-E594-4E40-9C48-658C1FB41799}">
      <dgm:prSet/>
      <dgm:spPr/>
      <dgm:t>
        <a:bodyPr/>
        <a:lstStyle/>
        <a:p>
          <a:pPr algn="ctr"/>
          <a:endParaRPr lang="zh-CN" altLang="en-US" sz="2000" b="1" spc="600">
            <a:effectLst>
              <a:outerShdw blurRad="38100" dist="38100" dir="2700000" algn="tl">
                <a:srgbClr val="000000">
                  <a:alpha val="43137"/>
                </a:srgbClr>
              </a:outerShdw>
            </a:effectLst>
            <a:latin typeface="+mj-ea"/>
            <a:ea typeface="+mj-ea"/>
          </a:endParaRPr>
        </a:p>
      </dgm:t>
    </dgm:pt>
    <dgm:pt modelId="{8A8D2F90-08C5-9446-B165-C8643555982A}">
      <dgm:prSet phldrT="[文本]" custT="1"/>
      <dgm:spPr/>
      <dgm:t>
        <a:bodyPr/>
        <a:lstStyle/>
        <a:p>
          <a:r>
            <a:rPr lang="zh-CN" altLang="en-US" sz="2800" b="0" spc="600" dirty="0" smtClean="0">
              <a:effectLst>
                <a:outerShdw blurRad="38100" dist="38100" dir="2700000" algn="tl">
                  <a:srgbClr val="000000">
                    <a:alpha val="43137"/>
                  </a:srgbClr>
                </a:outerShdw>
              </a:effectLst>
              <a:latin typeface="黑体"/>
              <a:ea typeface="黑体"/>
              <a:cs typeface="黑体"/>
            </a:rPr>
            <a:t>港口的经营形势分析和数据挑战</a:t>
          </a:r>
        </a:p>
      </dgm:t>
    </dgm:pt>
    <dgm:pt modelId="{6FEBD839-BF6A-BF43-B9E5-F6ED046DC674}" type="parTrans" cxnId="{3B117BDD-6E4E-754C-9E17-E65DD833B117}">
      <dgm:prSet/>
      <dgm:spPr/>
      <dgm:t>
        <a:bodyPr/>
        <a:lstStyle/>
        <a:p>
          <a:endParaRPr lang="zh-CN" altLang="en-US"/>
        </a:p>
      </dgm:t>
    </dgm:pt>
    <dgm:pt modelId="{53E4FB88-437C-5248-A8CF-AC6948850D1D}" type="sibTrans" cxnId="{3B117BDD-6E4E-754C-9E17-E65DD833B117}">
      <dgm:prSet/>
      <dgm:spPr/>
      <dgm:t>
        <a:bodyPr/>
        <a:lstStyle/>
        <a:p>
          <a:endParaRPr lang="zh-CN" altLang="en-US"/>
        </a:p>
      </dgm:t>
    </dgm:pt>
    <dgm:pt modelId="{2E233A88-F25F-A74C-8907-069A545C161D}">
      <dgm:prSet phldrT="[文本]" custT="1"/>
      <dgm:spPr/>
      <dgm:t>
        <a:bodyPr/>
        <a:lstStyle/>
        <a:p>
          <a:r>
            <a:rPr lang="zh-CN" altLang="en-US" sz="2800" b="0" spc="600" dirty="0" smtClean="0">
              <a:effectLst>
                <a:outerShdw blurRad="38100" dist="38100" dir="2700000" algn="tl">
                  <a:srgbClr val="000000">
                    <a:alpha val="43137"/>
                  </a:srgbClr>
                </a:outerShdw>
              </a:effectLst>
              <a:latin typeface="黑体"/>
              <a:ea typeface="黑体"/>
              <a:cs typeface="黑体"/>
            </a:rPr>
            <a:t>大数据可以给港口经营带来些什么</a:t>
          </a:r>
        </a:p>
      </dgm:t>
    </dgm:pt>
    <dgm:pt modelId="{92AE2B69-91C3-1740-9F8F-C0CA2B7A76AA}" type="parTrans" cxnId="{09C12DE7-4A02-BB4A-8BD5-0496A11C4415}">
      <dgm:prSet/>
      <dgm:spPr/>
      <dgm:t>
        <a:bodyPr/>
        <a:lstStyle/>
        <a:p>
          <a:endParaRPr lang="zh-CN" altLang="en-US"/>
        </a:p>
      </dgm:t>
    </dgm:pt>
    <dgm:pt modelId="{7434C75B-71EB-8B41-AB71-3EA3392B2698}" type="sibTrans" cxnId="{09C12DE7-4A02-BB4A-8BD5-0496A11C4415}">
      <dgm:prSet/>
      <dgm:spPr/>
      <dgm:t>
        <a:bodyPr/>
        <a:lstStyle/>
        <a:p>
          <a:endParaRPr lang="zh-CN" altLang="en-US"/>
        </a:p>
      </dgm:t>
    </dgm:pt>
    <dgm:pt modelId="{9CE4429D-336C-46D6-980D-DBC6CF254F08}" type="pres">
      <dgm:prSet presAssocID="{9C68B852-AEF6-4BE4-8CC3-3091E8A730E0}" presName="linear" presStyleCnt="0">
        <dgm:presLayoutVars>
          <dgm:animLvl val="lvl"/>
          <dgm:resizeHandles val="exact"/>
        </dgm:presLayoutVars>
      </dgm:prSet>
      <dgm:spPr/>
      <dgm:t>
        <a:bodyPr/>
        <a:lstStyle/>
        <a:p>
          <a:endParaRPr lang="zh-CN" altLang="en-US"/>
        </a:p>
      </dgm:t>
    </dgm:pt>
    <dgm:pt modelId="{2AB48239-8CC0-4D90-99AA-5C588E0AFEAF}" type="pres">
      <dgm:prSet presAssocID="{6F624253-8B61-4667-8DBB-805C9E1DAAD5}" presName="parentText" presStyleLbl="node1" presStyleIdx="0" presStyleCnt="3">
        <dgm:presLayoutVars>
          <dgm:chMax val="0"/>
          <dgm:bulletEnabled val="1"/>
        </dgm:presLayoutVars>
      </dgm:prSet>
      <dgm:spPr/>
      <dgm:t>
        <a:bodyPr/>
        <a:lstStyle/>
        <a:p>
          <a:endParaRPr lang="zh-CN" altLang="en-US"/>
        </a:p>
      </dgm:t>
    </dgm:pt>
    <dgm:pt modelId="{F64E43B7-A800-4E85-86EA-1F38A931FADA}" type="pres">
      <dgm:prSet presAssocID="{E845663D-79BF-473C-8E6D-5A5C9CA16689}" presName="spacer" presStyleCnt="0"/>
      <dgm:spPr/>
    </dgm:pt>
    <dgm:pt modelId="{89067978-93A1-F94F-8B77-45C036D2BEA5}" type="pres">
      <dgm:prSet presAssocID="{8A8D2F90-08C5-9446-B165-C8643555982A}" presName="parentText" presStyleLbl="node1" presStyleIdx="1" presStyleCnt="3">
        <dgm:presLayoutVars>
          <dgm:chMax val="0"/>
          <dgm:bulletEnabled val="1"/>
        </dgm:presLayoutVars>
      </dgm:prSet>
      <dgm:spPr/>
      <dgm:t>
        <a:bodyPr/>
        <a:lstStyle/>
        <a:p>
          <a:endParaRPr lang="zh-CN" altLang="en-US"/>
        </a:p>
      </dgm:t>
    </dgm:pt>
    <dgm:pt modelId="{41813391-3020-224E-AEC2-E73E5EFDF4EA}" type="pres">
      <dgm:prSet presAssocID="{53E4FB88-437C-5248-A8CF-AC6948850D1D}" presName="spacer" presStyleCnt="0"/>
      <dgm:spPr/>
    </dgm:pt>
    <dgm:pt modelId="{6CDA8B18-D8E8-EF49-B1B4-3A04611DFF3D}" type="pres">
      <dgm:prSet presAssocID="{2E233A88-F25F-A74C-8907-069A545C161D}" presName="parentText" presStyleLbl="node1" presStyleIdx="2" presStyleCnt="3">
        <dgm:presLayoutVars>
          <dgm:chMax val="0"/>
          <dgm:bulletEnabled val="1"/>
        </dgm:presLayoutVars>
      </dgm:prSet>
      <dgm:spPr/>
      <dgm:t>
        <a:bodyPr/>
        <a:lstStyle/>
        <a:p>
          <a:endParaRPr lang="zh-CN" altLang="en-US"/>
        </a:p>
      </dgm:t>
    </dgm:pt>
  </dgm:ptLst>
  <dgm:cxnLst>
    <dgm:cxn modelId="{BEF473A8-05DF-EC41-A770-BD81DC932206}" type="presOf" srcId="{6F624253-8B61-4667-8DBB-805C9E1DAAD5}" destId="{2AB48239-8CC0-4D90-99AA-5C588E0AFEAF}" srcOrd="0" destOrd="0" presId="urn:microsoft.com/office/officeart/2005/8/layout/vList2"/>
    <dgm:cxn modelId="{EF4CAEEA-E594-4E40-9C48-658C1FB41799}" srcId="{9C68B852-AEF6-4BE4-8CC3-3091E8A730E0}" destId="{6F624253-8B61-4667-8DBB-805C9E1DAAD5}" srcOrd="0" destOrd="0" parTransId="{481322BB-CA42-4916-A585-380DC094B2E0}" sibTransId="{E845663D-79BF-473C-8E6D-5A5C9CA16689}"/>
    <dgm:cxn modelId="{B19C5586-5F16-7644-97E7-BBB72A6ECEAB}" type="presOf" srcId="{2E233A88-F25F-A74C-8907-069A545C161D}" destId="{6CDA8B18-D8E8-EF49-B1B4-3A04611DFF3D}" srcOrd="0" destOrd="0" presId="urn:microsoft.com/office/officeart/2005/8/layout/vList2"/>
    <dgm:cxn modelId="{3B117BDD-6E4E-754C-9E17-E65DD833B117}" srcId="{9C68B852-AEF6-4BE4-8CC3-3091E8A730E0}" destId="{8A8D2F90-08C5-9446-B165-C8643555982A}" srcOrd="1" destOrd="0" parTransId="{6FEBD839-BF6A-BF43-B9E5-F6ED046DC674}" sibTransId="{53E4FB88-437C-5248-A8CF-AC6948850D1D}"/>
    <dgm:cxn modelId="{09C12DE7-4A02-BB4A-8BD5-0496A11C4415}" srcId="{9C68B852-AEF6-4BE4-8CC3-3091E8A730E0}" destId="{2E233A88-F25F-A74C-8907-069A545C161D}" srcOrd="2" destOrd="0" parTransId="{92AE2B69-91C3-1740-9F8F-C0CA2B7A76AA}" sibTransId="{7434C75B-71EB-8B41-AB71-3EA3392B2698}"/>
    <dgm:cxn modelId="{24A39F71-1903-8748-BDE9-E48CF29B5E08}" type="presOf" srcId="{9C68B852-AEF6-4BE4-8CC3-3091E8A730E0}" destId="{9CE4429D-336C-46D6-980D-DBC6CF254F08}" srcOrd="0" destOrd="0" presId="urn:microsoft.com/office/officeart/2005/8/layout/vList2"/>
    <dgm:cxn modelId="{92D1F91D-09F3-F843-BA4E-126DE44EAA12}" type="presOf" srcId="{8A8D2F90-08C5-9446-B165-C8643555982A}" destId="{89067978-93A1-F94F-8B77-45C036D2BEA5}" srcOrd="0" destOrd="0" presId="urn:microsoft.com/office/officeart/2005/8/layout/vList2"/>
    <dgm:cxn modelId="{A0BFC7CB-6333-2F4D-ABD4-69A268B95D2A}" type="presParOf" srcId="{9CE4429D-336C-46D6-980D-DBC6CF254F08}" destId="{2AB48239-8CC0-4D90-99AA-5C588E0AFEAF}" srcOrd="0" destOrd="0" presId="urn:microsoft.com/office/officeart/2005/8/layout/vList2"/>
    <dgm:cxn modelId="{8B02F8B9-E138-C348-A0F3-603F68EA24A9}" type="presParOf" srcId="{9CE4429D-336C-46D6-980D-DBC6CF254F08}" destId="{F64E43B7-A800-4E85-86EA-1F38A931FADA}" srcOrd="1" destOrd="0" presId="urn:microsoft.com/office/officeart/2005/8/layout/vList2"/>
    <dgm:cxn modelId="{887408FE-C5A2-6B40-B838-9A1547FEC156}" type="presParOf" srcId="{9CE4429D-336C-46D6-980D-DBC6CF254F08}" destId="{89067978-93A1-F94F-8B77-45C036D2BEA5}" srcOrd="2" destOrd="0" presId="urn:microsoft.com/office/officeart/2005/8/layout/vList2"/>
    <dgm:cxn modelId="{67A9DB69-24A9-7745-9D03-4E1542F0F79D}" type="presParOf" srcId="{9CE4429D-336C-46D6-980D-DBC6CF254F08}" destId="{41813391-3020-224E-AEC2-E73E5EFDF4EA}" srcOrd="3" destOrd="0" presId="urn:microsoft.com/office/officeart/2005/8/layout/vList2"/>
    <dgm:cxn modelId="{A3D61BE9-3444-DD4E-B77F-FA1F282B072C}" type="presParOf" srcId="{9CE4429D-336C-46D6-980D-DBC6CF254F08}" destId="{6CDA8B18-D8E8-EF49-B1B4-3A04611DFF3D}" srcOrd="4"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B48239-8CC0-4D90-99AA-5C588E0AFEAF}">
      <dsp:nvSpPr>
        <dsp:cNvPr id="0" name=""/>
        <dsp:cNvSpPr/>
      </dsp:nvSpPr>
      <dsp:spPr>
        <a:xfrm>
          <a:off x="0" y="351394"/>
          <a:ext cx="8229600" cy="12168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zh-CN" altLang="en-US" sz="2800" b="0" kern="1200" spc="600" dirty="0" smtClean="0">
              <a:effectLst>
                <a:outerShdw blurRad="38100" dist="38100" dir="2700000" algn="tl">
                  <a:srgbClr val="000000">
                    <a:alpha val="43137"/>
                  </a:srgbClr>
                </a:outerShdw>
              </a:effectLst>
              <a:latin typeface="黑体"/>
              <a:ea typeface="黑体"/>
              <a:cs typeface="黑体"/>
            </a:rPr>
            <a:t>大数据的基本概念和基本要素</a:t>
          </a:r>
        </a:p>
      </dsp:txBody>
      <dsp:txXfrm>
        <a:off x="59399" y="410793"/>
        <a:ext cx="8110802" cy="1098002"/>
      </dsp:txXfrm>
    </dsp:sp>
    <dsp:sp modelId="{89067978-93A1-F94F-8B77-45C036D2BEA5}">
      <dsp:nvSpPr>
        <dsp:cNvPr id="0" name=""/>
        <dsp:cNvSpPr/>
      </dsp:nvSpPr>
      <dsp:spPr>
        <a:xfrm>
          <a:off x="0" y="1755394"/>
          <a:ext cx="8229600" cy="1216800"/>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zh-CN" altLang="en-US" sz="2800" b="0" kern="1200" spc="600" dirty="0" smtClean="0">
              <a:effectLst>
                <a:outerShdw blurRad="38100" dist="38100" dir="2700000" algn="tl">
                  <a:srgbClr val="000000">
                    <a:alpha val="43137"/>
                  </a:srgbClr>
                </a:outerShdw>
              </a:effectLst>
              <a:latin typeface="黑体"/>
              <a:ea typeface="黑体"/>
              <a:cs typeface="黑体"/>
            </a:rPr>
            <a:t>港口的经营形势分析和数据挑战</a:t>
          </a:r>
        </a:p>
      </dsp:txBody>
      <dsp:txXfrm>
        <a:off x="59399" y="1814793"/>
        <a:ext cx="8110802" cy="1098002"/>
      </dsp:txXfrm>
    </dsp:sp>
    <dsp:sp modelId="{6CDA8B18-D8E8-EF49-B1B4-3A04611DFF3D}">
      <dsp:nvSpPr>
        <dsp:cNvPr id="0" name=""/>
        <dsp:cNvSpPr/>
      </dsp:nvSpPr>
      <dsp:spPr>
        <a:xfrm>
          <a:off x="0" y="3159394"/>
          <a:ext cx="8229600" cy="1216800"/>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zh-CN" altLang="en-US" sz="2800" b="0" kern="1200" spc="600" dirty="0" smtClean="0">
              <a:effectLst>
                <a:outerShdw blurRad="38100" dist="38100" dir="2700000" algn="tl">
                  <a:srgbClr val="000000">
                    <a:alpha val="43137"/>
                  </a:srgbClr>
                </a:outerShdw>
              </a:effectLst>
              <a:latin typeface="黑体"/>
              <a:ea typeface="黑体"/>
              <a:cs typeface="黑体"/>
            </a:rPr>
            <a:t>大数据可以给港口经营带来些什么</a:t>
          </a:r>
        </a:p>
      </dsp:txBody>
      <dsp:txXfrm>
        <a:off x="59399" y="3218793"/>
        <a:ext cx="8110802" cy="10980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7F9734-C82D-4306-A08A-FF7175D99E64}">
      <dsp:nvSpPr>
        <dsp:cNvPr id="0" name=""/>
        <dsp:cNvSpPr/>
      </dsp:nvSpPr>
      <dsp:spPr>
        <a:xfrm>
          <a:off x="447630" y="535880"/>
          <a:ext cx="2981883" cy="2981883"/>
        </a:xfrm>
        <a:prstGeom prst="blockArc">
          <a:avLst>
            <a:gd name="adj1" fmla="val 10800000"/>
            <a:gd name="adj2" fmla="val 16200000"/>
            <a:gd name="adj3" fmla="val 4640"/>
          </a:avLst>
        </a:prstGeom>
        <a:solidFill>
          <a:srgbClr val="FFC000">
            <a:lumMod val="40000"/>
            <a:lumOff val="60000"/>
          </a:srgbClr>
        </a:solidFill>
        <a:ln>
          <a:noFill/>
        </a:ln>
        <a:effectLst/>
      </dsp:spPr>
      <dsp:style>
        <a:lnRef idx="0">
          <a:scrgbClr r="0" g="0" b="0"/>
        </a:lnRef>
        <a:fillRef idx="1">
          <a:scrgbClr r="0" g="0" b="0"/>
        </a:fillRef>
        <a:effectRef idx="0">
          <a:scrgbClr r="0" g="0" b="0"/>
        </a:effectRef>
        <a:fontRef idx="minor">
          <a:schemeClr val="lt1"/>
        </a:fontRef>
      </dsp:style>
    </dsp:sp>
    <dsp:sp modelId="{50BB2E7E-F12D-4F06-9F14-EE21D10EFE18}">
      <dsp:nvSpPr>
        <dsp:cNvPr id="0" name=""/>
        <dsp:cNvSpPr/>
      </dsp:nvSpPr>
      <dsp:spPr>
        <a:xfrm>
          <a:off x="447630" y="535880"/>
          <a:ext cx="2981883" cy="2981883"/>
        </a:xfrm>
        <a:prstGeom prst="blockArc">
          <a:avLst>
            <a:gd name="adj1" fmla="val 5400000"/>
            <a:gd name="adj2" fmla="val 10800000"/>
            <a:gd name="adj3" fmla="val 4640"/>
          </a:avLst>
        </a:prstGeom>
        <a:solidFill>
          <a:srgbClr val="FFC000">
            <a:lumMod val="40000"/>
            <a:lumOff val="60000"/>
          </a:srgbClr>
        </a:solidFill>
        <a:ln>
          <a:noFill/>
        </a:ln>
        <a:effectLst/>
      </dsp:spPr>
      <dsp:style>
        <a:lnRef idx="0">
          <a:scrgbClr r="0" g="0" b="0"/>
        </a:lnRef>
        <a:fillRef idx="1">
          <a:scrgbClr r="0" g="0" b="0"/>
        </a:fillRef>
        <a:effectRef idx="0">
          <a:scrgbClr r="0" g="0" b="0"/>
        </a:effectRef>
        <a:fontRef idx="minor">
          <a:schemeClr val="lt1"/>
        </a:fontRef>
      </dsp:style>
    </dsp:sp>
    <dsp:sp modelId="{B8DC44DE-F198-42B2-9CF5-87D57DCF5F96}">
      <dsp:nvSpPr>
        <dsp:cNvPr id="0" name=""/>
        <dsp:cNvSpPr/>
      </dsp:nvSpPr>
      <dsp:spPr>
        <a:xfrm>
          <a:off x="447630" y="535880"/>
          <a:ext cx="2981883" cy="2981883"/>
        </a:xfrm>
        <a:prstGeom prst="blockArc">
          <a:avLst>
            <a:gd name="adj1" fmla="val 0"/>
            <a:gd name="adj2" fmla="val 5400000"/>
            <a:gd name="adj3" fmla="val 4640"/>
          </a:avLst>
        </a:prstGeom>
        <a:solidFill>
          <a:srgbClr val="FFC000">
            <a:lumMod val="40000"/>
            <a:lumOff val="60000"/>
          </a:srgbClr>
        </a:solidFill>
        <a:ln>
          <a:noFill/>
        </a:ln>
        <a:effectLst/>
      </dsp:spPr>
      <dsp:style>
        <a:lnRef idx="0">
          <a:scrgbClr r="0" g="0" b="0"/>
        </a:lnRef>
        <a:fillRef idx="1">
          <a:scrgbClr r="0" g="0" b="0"/>
        </a:fillRef>
        <a:effectRef idx="0">
          <a:scrgbClr r="0" g="0" b="0"/>
        </a:effectRef>
        <a:fontRef idx="minor">
          <a:schemeClr val="lt1"/>
        </a:fontRef>
      </dsp:style>
    </dsp:sp>
    <dsp:sp modelId="{BF15BF81-429F-44C7-A8E6-5944B3311E90}">
      <dsp:nvSpPr>
        <dsp:cNvPr id="0" name=""/>
        <dsp:cNvSpPr/>
      </dsp:nvSpPr>
      <dsp:spPr>
        <a:xfrm>
          <a:off x="447630" y="535880"/>
          <a:ext cx="2981883" cy="2981883"/>
        </a:xfrm>
        <a:prstGeom prst="blockArc">
          <a:avLst>
            <a:gd name="adj1" fmla="val 16200000"/>
            <a:gd name="adj2" fmla="val 0"/>
            <a:gd name="adj3" fmla="val 4640"/>
          </a:avLst>
        </a:prstGeom>
        <a:solidFill>
          <a:srgbClr val="FFC000">
            <a:lumMod val="40000"/>
            <a:lumOff val="60000"/>
          </a:srgbClr>
        </a:solidFill>
        <a:ln>
          <a:noFill/>
        </a:ln>
        <a:effectLst/>
      </dsp:spPr>
      <dsp:style>
        <a:lnRef idx="0">
          <a:scrgbClr r="0" g="0" b="0"/>
        </a:lnRef>
        <a:fillRef idx="1">
          <a:scrgbClr r="0" g="0" b="0"/>
        </a:fillRef>
        <a:effectRef idx="0">
          <a:scrgbClr r="0" g="0" b="0"/>
        </a:effectRef>
        <a:fontRef idx="minor">
          <a:schemeClr val="lt1"/>
        </a:fontRef>
      </dsp:style>
    </dsp:sp>
    <dsp:sp modelId="{247CE6D1-9C82-4039-9B4D-6ADF401E72A1}">
      <dsp:nvSpPr>
        <dsp:cNvPr id="0" name=""/>
        <dsp:cNvSpPr/>
      </dsp:nvSpPr>
      <dsp:spPr>
        <a:xfrm>
          <a:off x="1252309" y="1340560"/>
          <a:ext cx="1372524" cy="1372524"/>
        </a:xfrm>
        <a:prstGeom prst="ellipse">
          <a:avLst/>
        </a:prstGeom>
        <a:solidFill>
          <a:srgbClr val="002060"/>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zh-CN" altLang="en-US" sz="1400" b="1" kern="1200" dirty="0" smtClean="0">
              <a:solidFill>
                <a:sysClr val="window" lastClr="FFFFFF"/>
              </a:solidFill>
              <a:latin typeface="微软雅黑" panose="020B0503020204020204" pitchFamily="34" charset="-122"/>
              <a:ea typeface="微软雅黑" panose="020B0503020204020204" pitchFamily="34" charset="-122"/>
              <a:cs typeface="+mn-cs"/>
            </a:rPr>
            <a:t>困难与挑战</a:t>
          </a:r>
          <a:endParaRPr lang="en-US" sz="1400" b="1" kern="1200" dirty="0">
            <a:solidFill>
              <a:sysClr val="window" lastClr="FFFFFF"/>
            </a:solidFill>
            <a:latin typeface="微软雅黑" panose="020B0503020204020204" pitchFamily="34" charset="-122"/>
            <a:ea typeface="微软雅黑" panose="020B0503020204020204" pitchFamily="34" charset="-122"/>
            <a:cs typeface="+mn-cs"/>
          </a:endParaRPr>
        </a:p>
      </dsp:txBody>
      <dsp:txXfrm>
        <a:off x="1453310" y="1541561"/>
        <a:ext cx="970522" cy="970522"/>
      </dsp:txXfrm>
    </dsp:sp>
    <dsp:sp modelId="{FE4F4EEF-C59D-48CD-8D2E-D9EE5C566CA6}">
      <dsp:nvSpPr>
        <dsp:cNvPr id="0" name=""/>
        <dsp:cNvSpPr/>
      </dsp:nvSpPr>
      <dsp:spPr>
        <a:xfrm>
          <a:off x="1458188" y="90085"/>
          <a:ext cx="960766" cy="960766"/>
        </a:xfrm>
        <a:prstGeom prst="ellips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altLang="zh-CN" sz="1200" b="1" kern="1200" dirty="0" smtClean="0">
              <a:solidFill>
                <a:sysClr val="window" lastClr="FFFFFF"/>
              </a:solidFill>
              <a:latin typeface="微软雅黑" pitchFamily="34" charset="-122"/>
              <a:ea typeface="微软雅黑" pitchFamily="34" charset="-122"/>
              <a:cs typeface="+mn-cs"/>
            </a:rPr>
            <a:t>1. </a:t>
          </a:r>
          <a:r>
            <a:rPr lang="zh-CN" altLang="zh-CN" sz="1200" b="1" kern="1200" dirty="0" smtClean="0">
              <a:solidFill>
                <a:sysClr val="window" lastClr="FFFFFF"/>
              </a:solidFill>
              <a:latin typeface="微软雅黑" pitchFamily="34" charset="-122"/>
              <a:ea typeface="微软雅黑" pitchFamily="34" charset="-122"/>
              <a:cs typeface="+mn-cs"/>
            </a:rPr>
            <a:t>数据采集</a:t>
          </a:r>
          <a:endParaRPr lang="en-US" sz="1200" b="1" kern="1200" dirty="0">
            <a:solidFill>
              <a:sysClr val="window" lastClr="FFFFFF"/>
            </a:solidFill>
            <a:latin typeface="微软雅黑" panose="020B0503020204020204" pitchFamily="34" charset="-122"/>
            <a:ea typeface="微软雅黑" panose="020B0503020204020204" pitchFamily="34" charset="-122"/>
            <a:cs typeface="+mn-cs"/>
          </a:endParaRPr>
        </a:p>
      </dsp:txBody>
      <dsp:txXfrm>
        <a:off x="1598889" y="230786"/>
        <a:ext cx="679364" cy="679364"/>
      </dsp:txXfrm>
    </dsp:sp>
    <dsp:sp modelId="{91787C77-E2CD-4741-8BC3-C9DC53A8A9D6}">
      <dsp:nvSpPr>
        <dsp:cNvPr id="0" name=""/>
        <dsp:cNvSpPr/>
      </dsp:nvSpPr>
      <dsp:spPr>
        <a:xfrm>
          <a:off x="2914542" y="1546439"/>
          <a:ext cx="960766" cy="960766"/>
        </a:xfrm>
        <a:prstGeom prst="ellips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altLang="zh-CN" sz="1200" b="1" kern="1200" dirty="0" smtClean="0">
              <a:solidFill>
                <a:sysClr val="window" lastClr="FFFFFF"/>
              </a:solidFill>
              <a:latin typeface="微软雅黑" panose="020B0503020204020204" pitchFamily="34" charset="-122"/>
              <a:ea typeface="微软雅黑" panose="020B0503020204020204" pitchFamily="34" charset="-122"/>
              <a:cs typeface="+mn-cs"/>
            </a:rPr>
            <a:t>2. </a:t>
          </a:r>
          <a:r>
            <a:rPr lang="zh-CN" altLang="zh-CN" sz="1200" b="1" kern="1200" dirty="0" smtClean="0">
              <a:solidFill>
                <a:sysClr val="window" lastClr="FFFFFF"/>
              </a:solidFill>
              <a:latin typeface="微软雅黑" panose="020B0503020204020204" pitchFamily="34" charset="-122"/>
              <a:ea typeface="微软雅黑" panose="020B0503020204020204" pitchFamily="34" charset="-122"/>
              <a:cs typeface="+mn-cs"/>
            </a:rPr>
            <a:t>数据存储</a:t>
          </a:r>
          <a:endParaRPr lang="en-US" sz="1200" b="1" kern="1200" dirty="0">
            <a:solidFill>
              <a:sysClr val="window" lastClr="FFFFFF"/>
            </a:solidFill>
            <a:latin typeface="微软雅黑" panose="020B0503020204020204" pitchFamily="34" charset="-122"/>
            <a:ea typeface="微软雅黑" panose="020B0503020204020204" pitchFamily="34" charset="-122"/>
            <a:cs typeface="+mn-cs"/>
          </a:endParaRPr>
        </a:p>
      </dsp:txBody>
      <dsp:txXfrm>
        <a:off x="3055243" y="1687140"/>
        <a:ext cx="679364" cy="679364"/>
      </dsp:txXfrm>
    </dsp:sp>
    <dsp:sp modelId="{4911BF09-B469-47C6-AE5F-D8984B3E6B07}">
      <dsp:nvSpPr>
        <dsp:cNvPr id="0" name=""/>
        <dsp:cNvSpPr/>
      </dsp:nvSpPr>
      <dsp:spPr>
        <a:xfrm>
          <a:off x="1458188" y="3002793"/>
          <a:ext cx="960766" cy="960766"/>
        </a:xfrm>
        <a:prstGeom prst="ellips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altLang="zh-CN" sz="1200" b="1" kern="1200" dirty="0" smtClean="0">
              <a:solidFill>
                <a:sysClr val="window" lastClr="FFFFFF"/>
              </a:solidFill>
              <a:latin typeface="微软雅黑" panose="020B0503020204020204" pitchFamily="34" charset="-122"/>
              <a:ea typeface="微软雅黑" panose="020B0503020204020204" pitchFamily="34" charset="-122"/>
              <a:cs typeface="+mn-cs"/>
            </a:rPr>
            <a:t>3. </a:t>
          </a:r>
          <a:r>
            <a:rPr lang="zh-CN" altLang="zh-CN" sz="1200" b="1" kern="1200" dirty="0" smtClean="0">
              <a:solidFill>
                <a:sysClr val="window" lastClr="FFFFFF"/>
              </a:solidFill>
              <a:latin typeface="微软雅黑" panose="020B0503020204020204" pitchFamily="34" charset="-122"/>
              <a:ea typeface="微软雅黑" panose="020B0503020204020204" pitchFamily="34" charset="-122"/>
              <a:cs typeface="+mn-cs"/>
            </a:rPr>
            <a:t>数据处理</a:t>
          </a:r>
          <a:endParaRPr lang="en-US" sz="1200" b="1" kern="1200" dirty="0">
            <a:solidFill>
              <a:sysClr val="window" lastClr="FFFFFF"/>
            </a:solidFill>
            <a:latin typeface="微软雅黑" panose="020B0503020204020204" pitchFamily="34" charset="-122"/>
            <a:ea typeface="微软雅黑" panose="020B0503020204020204" pitchFamily="34" charset="-122"/>
            <a:cs typeface="+mn-cs"/>
          </a:endParaRPr>
        </a:p>
      </dsp:txBody>
      <dsp:txXfrm>
        <a:off x="1598889" y="3143494"/>
        <a:ext cx="679364" cy="679364"/>
      </dsp:txXfrm>
    </dsp:sp>
    <dsp:sp modelId="{6DE42B59-4048-4B1C-BEAE-C3C70A153199}">
      <dsp:nvSpPr>
        <dsp:cNvPr id="0" name=""/>
        <dsp:cNvSpPr/>
      </dsp:nvSpPr>
      <dsp:spPr>
        <a:xfrm>
          <a:off x="1834" y="1546439"/>
          <a:ext cx="960766" cy="960766"/>
        </a:xfrm>
        <a:prstGeom prst="ellips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altLang="zh-CN" sz="1200" b="1" kern="1200" dirty="0" smtClean="0">
              <a:solidFill>
                <a:sysClr val="window" lastClr="FFFFFF">
                  <a:lumMod val="95000"/>
                </a:sysClr>
              </a:solidFill>
              <a:latin typeface="微软雅黑" panose="020B0503020204020204" pitchFamily="34" charset="-122"/>
              <a:ea typeface="微软雅黑" panose="020B0503020204020204" pitchFamily="34" charset="-122"/>
              <a:cs typeface="+mn-cs"/>
            </a:rPr>
            <a:t>4. </a:t>
          </a:r>
          <a:r>
            <a:rPr lang="zh-CN" altLang="zh-CN" sz="1200" b="1" kern="1200" dirty="0" smtClean="0">
              <a:solidFill>
                <a:sysClr val="window" lastClr="FFFFFF">
                  <a:lumMod val="95000"/>
                </a:sysClr>
              </a:solidFill>
              <a:latin typeface="微软雅黑" panose="020B0503020204020204" pitchFamily="34" charset="-122"/>
              <a:ea typeface="微软雅黑" panose="020B0503020204020204" pitchFamily="34" charset="-122"/>
              <a:cs typeface="+mn-cs"/>
            </a:rPr>
            <a:t>可视化呈现</a:t>
          </a:r>
          <a:endParaRPr lang="en-US" sz="1200" b="1" kern="1200" dirty="0">
            <a:solidFill>
              <a:sysClr val="window" lastClr="FFFFFF"/>
            </a:solidFill>
            <a:latin typeface="微软雅黑" panose="020B0503020204020204" pitchFamily="34" charset="-122"/>
            <a:ea typeface="微软雅黑" panose="020B0503020204020204" pitchFamily="34" charset="-122"/>
            <a:cs typeface="+mn-cs"/>
          </a:endParaRPr>
        </a:p>
      </dsp:txBody>
      <dsp:txXfrm>
        <a:off x="142535" y="1687140"/>
        <a:ext cx="679364" cy="67936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B48239-8CC0-4D90-99AA-5C588E0AFEAF}">
      <dsp:nvSpPr>
        <dsp:cNvPr id="0" name=""/>
        <dsp:cNvSpPr/>
      </dsp:nvSpPr>
      <dsp:spPr>
        <a:xfrm>
          <a:off x="0" y="351394"/>
          <a:ext cx="8229600" cy="12168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zh-CN" altLang="en-US" sz="2800" b="0" kern="1200" spc="600" dirty="0" smtClean="0">
              <a:effectLst>
                <a:outerShdw blurRad="38100" dist="38100" dir="2700000" algn="tl">
                  <a:srgbClr val="000000">
                    <a:alpha val="43137"/>
                  </a:srgbClr>
                </a:outerShdw>
              </a:effectLst>
              <a:latin typeface="黑体"/>
              <a:ea typeface="黑体"/>
              <a:cs typeface="黑体"/>
            </a:rPr>
            <a:t>大数据的基本概念和基本要素</a:t>
          </a:r>
        </a:p>
      </dsp:txBody>
      <dsp:txXfrm>
        <a:off x="59399" y="410793"/>
        <a:ext cx="8110802" cy="1098002"/>
      </dsp:txXfrm>
    </dsp:sp>
    <dsp:sp modelId="{89067978-93A1-F94F-8B77-45C036D2BEA5}">
      <dsp:nvSpPr>
        <dsp:cNvPr id="0" name=""/>
        <dsp:cNvSpPr/>
      </dsp:nvSpPr>
      <dsp:spPr>
        <a:xfrm>
          <a:off x="0" y="1755394"/>
          <a:ext cx="8229600" cy="1216800"/>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zh-CN" altLang="en-US" sz="2800" b="0" kern="1200" spc="600" dirty="0" smtClean="0">
              <a:effectLst>
                <a:outerShdw blurRad="38100" dist="38100" dir="2700000" algn="tl">
                  <a:srgbClr val="000000">
                    <a:alpha val="43137"/>
                  </a:srgbClr>
                </a:outerShdw>
              </a:effectLst>
              <a:latin typeface="黑体"/>
              <a:ea typeface="黑体"/>
              <a:cs typeface="黑体"/>
            </a:rPr>
            <a:t>港口的经营形势分析和数据挑战</a:t>
          </a:r>
        </a:p>
      </dsp:txBody>
      <dsp:txXfrm>
        <a:off x="59399" y="1814793"/>
        <a:ext cx="8110802" cy="1098002"/>
      </dsp:txXfrm>
    </dsp:sp>
    <dsp:sp modelId="{6CDA8B18-D8E8-EF49-B1B4-3A04611DFF3D}">
      <dsp:nvSpPr>
        <dsp:cNvPr id="0" name=""/>
        <dsp:cNvSpPr/>
      </dsp:nvSpPr>
      <dsp:spPr>
        <a:xfrm>
          <a:off x="0" y="3159394"/>
          <a:ext cx="8229600" cy="1216800"/>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zh-CN" altLang="en-US" sz="2800" b="0" kern="1200" spc="600" dirty="0" smtClean="0">
              <a:effectLst>
                <a:outerShdw blurRad="38100" dist="38100" dir="2700000" algn="tl">
                  <a:srgbClr val="000000">
                    <a:alpha val="43137"/>
                  </a:srgbClr>
                </a:outerShdw>
              </a:effectLst>
              <a:latin typeface="黑体"/>
              <a:ea typeface="黑体"/>
              <a:cs typeface="黑体"/>
            </a:rPr>
            <a:t>大数据可以给港口经营带来些什么</a:t>
          </a:r>
        </a:p>
      </dsp:txBody>
      <dsp:txXfrm>
        <a:off x="59399" y="3218793"/>
        <a:ext cx="8110802" cy="109800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9B1080-168D-43F5-B5EE-502F1C35D27A}">
      <dsp:nvSpPr>
        <dsp:cNvPr id="0" name=""/>
        <dsp:cNvSpPr/>
      </dsp:nvSpPr>
      <dsp:spPr>
        <a:xfrm>
          <a:off x="1827" y="0"/>
          <a:ext cx="2843450" cy="5188461"/>
        </a:xfrm>
        <a:prstGeom prst="roundRect">
          <a:avLst>
            <a:gd name="adj" fmla="val 10000"/>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zh-CN" altLang="en-US" sz="1600" b="1" kern="1200" dirty="0" smtClean="0">
              <a:solidFill>
                <a:sysClr val="windowText" lastClr="000000">
                  <a:hueOff val="0"/>
                  <a:satOff val="0"/>
                  <a:lumOff val="0"/>
                  <a:alphaOff val="0"/>
                </a:sysClr>
              </a:solidFill>
              <a:latin typeface="微软雅黑" pitchFamily="34" charset="-122"/>
              <a:ea typeface="微软雅黑" pitchFamily="34" charset="-122"/>
              <a:cs typeface="+mn-cs"/>
            </a:rPr>
            <a:t>向综合物流中心功能发展</a:t>
          </a:r>
          <a:endParaRPr lang="en-US" altLang="zh-CN" sz="1600" b="1" kern="1200" dirty="0" smtClean="0">
            <a:solidFill>
              <a:sysClr val="windowText" lastClr="000000">
                <a:hueOff val="0"/>
                <a:satOff val="0"/>
                <a:lumOff val="0"/>
                <a:alphaOff val="0"/>
              </a:sysClr>
            </a:solidFill>
            <a:latin typeface="微软雅黑" pitchFamily="34" charset="-122"/>
            <a:ea typeface="微软雅黑" pitchFamily="34" charset="-122"/>
            <a:cs typeface="+mn-cs"/>
          </a:endParaRPr>
        </a:p>
        <a:p>
          <a:pPr lvl="0" algn="l" defTabSz="711200">
            <a:lnSpc>
              <a:spcPct val="90000"/>
            </a:lnSpc>
            <a:spcBef>
              <a:spcPct val="0"/>
            </a:spcBef>
            <a:spcAft>
              <a:spcPct val="35000"/>
            </a:spcAft>
          </a:pPr>
          <a:r>
            <a:rPr lang="zh-CN" altLang="en-US" sz="1400" kern="1200" dirty="0" smtClean="0">
              <a:solidFill>
                <a:sysClr val="windowText" lastClr="000000">
                  <a:hueOff val="0"/>
                  <a:satOff val="0"/>
                  <a:lumOff val="0"/>
                  <a:alphaOff val="0"/>
                </a:sysClr>
              </a:solidFill>
              <a:latin typeface="微软雅黑" pitchFamily="34" charset="-122"/>
              <a:ea typeface="微软雅黑" pitchFamily="34" charset="-122"/>
              <a:cs typeface="+mn-cs"/>
            </a:rPr>
            <a:t>随着国际多式联运的发展与综合运输链复杂性的增加，港口作为全球综合运输网络的节点，其功能也将更为广泛，并向综合物流中心发展</a:t>
          </a:r>
          <a:endParaRPr lang="en-US" sz="1400" kern="1200" dirty="0">
            <a:solidFill>
              <a:sysClr val="windowText" lastClr="000000">
                <a:hueOff val="0"/>
                <a:satOff val="0"/>
                <a:lumOff val="0"/>
                <a:alphaOff val="0"/>
              </a:sysClr>
            </a:solidFill>
            <a:latin typeface="Calibri"/>
            <a:ea typeface="+mn-ea"/>
            <a:cs typeface="+mn-cs"/>
          </a:endParaRPr>
        </a:p>
      </dsp:txBody>
      <dsp:txXfrm>
        <a:off x="62613" y="2136170"/>
        <a:ext cx="2721878" cy="1953812"/>
      </dsp:txXfrm>
    </dsp:sp>
    <dsp:sp modelId="{06F09D34-1D3D-47D1-94BC-B67965C3F7FC}">
      <dsp:nvSpPr>
        <dsp:cNvPr id="0" name=""/>
        <dsp:cNvSpPr/>
      </dsp:nvSpPr>
      <dsp:spPr>
        <a:xfrm>
          <a:off x="559674" y="311307"/>
          <a:ext cx="1727757" cy="1727757"/>
        </a:xfrm>
        <a:prstGeom prst="ellipse">
          <a:avLst/>
        </a:prstGeom>
        <a:blipFill rotWithShape="0">
          <a:blip xmlns:r="http://schemas.openxmlformats.org/officeDocument/2006/relationships" r:embed="rId1"/>
          <a:stretch>
            <a:fillRect/>
          </a:stretch>
        </a:blip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4AE5E4A5-971F-4AF6-A4A7-F20F546265BD}">
      <dsp:nvSpPr>
        <dsp:cNvPr id="0" name=""/>
        <dsp:cNvSpPr/>
      </dsp:nvSpPr>
      <dsp:spPr>
        <a:xfrm>
          <a:off x="2935586" y="0"/>
          <a:ext cx="2843450" cy="5188461"/>
        </a:xfrm>
        <a:prstGeom prst="roundRect">
          <a:avLst>
            <a:gd name="adj" fmla="val 10000"/>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zh-CN" altLang="en-US" sz="1600" b="1" kern="1200" dirty="0" smtClean="0">
              <a:solidFill>
                <a:sysClr val="windowText" lastClr="000000">
                  <a:hueOff val="0"/>
                  <a:satOff val="0"/>
                  <a:lumOff val="0"/>
                  <a:alphaOff val="0"/>
                </a:sysClr>
              </a:solidFill>
              <a:latin typeface="微软雅黑" pitchFamily="34" charset="-122"/>
              <a:ea typeface="微软雅黑" pitchFamily="34" charset="-122"/>
              <a:cs typeface="+mn-cs"/>
            </a:rPr>
            <a:t>以港口为中心向内陆扩展</a:t>
          </a:r>
          <a:endParaRPr lang="en-US" altLang="zh-CN" sz="1600" b="1" kern="1200" dirty="0" smtClean="0">
            <a:solidFill>
              <a:sysClr val="windowText" lastClr="000000">
                <a:hueOff val="0"/>
                <a:satOff val="0"/>
                <a:lumOff val="0"/>
                <a:alphaOff val="0"/>
              </a:sysClr>
            </a:solidFill>
            <a:latin typeface="微软雅黑" pitchFamily="34" charset="-122"/>
            <a:ea typeface="微软雅黑" pitchFamily="34" charset="-122"/>
            <a:cs typeface="+mn-cs"/>
          </a:endParaRPr>
        </a:p>
        <a:p>
          <a:pPr lvl="0" algn="l" defTabSz="711200">
            <a:lnSpc>
              <a:spcPct val="90000"/>
            </a:lnSpc>
            <a:spcBef>
              <a:spcPct val="0"/>
            </a:spcBef>
            <a:spcAft>
              <a:spcPct val="35000"/>
            </a:spcAft>
          </a:pPr>
          <a:r>
            <a:rPr lang="zh-CN" altLang="en-US" sz="1400" kern="1200" dirty="0" smtClean="0">
              <a:solidFill>
                <a:sysClr val="windowText" lastClr="000000">
                  <a:hueOff val="0"/>
                  <a:satOff val="0"/>
                  <a:lumOff val="0"/>
                  <a:alphaOff val="0"/>
                </a:sysClr>
              </a:solidFill>
              <a:latin typeface="微软雅黑" pitchFamily="34" charset="-122"/>
              <a:ea typeface="微软雅黑" pitchFamily="34" charset="-122"/>
              <a:cs typeface="+mn-cs"/>
            </a:rPr>
            <a:t>依托腹地经济向内陆扩展，如批发、加工、配送、仓储业及自由贸易区等，同时，为海运、陆运、空运及仓储提供综合物流服务，提高联运效率</a:t>
          </a:r>
          <a:endParaRPr lang="en-US" sz="1400" kern="1200" dirty="0">
            <a:solidFill>
              <a:sysClr val="windowText" lastClr="000000">
                <a:hueOff val="0"/>
                <a:satOff val="0"/>
                <a:lumOff val="0"/>
                <a:alphaOff val="0"/>
              </a:sysClr>
            </a:solidFill>
            <a:latin typeface="Calibri"/>
            <a:ea typeface="+mn-ea"/>
            <a:cs typeface="+mn-cs"/>
          </a:endParaRPr>
        </a:p>
      </dsp:txBody>
      <dsp:txXfrm>
        <a:off x="2996372" y="2136170"/>
        <a:ext cx="2721878" cy="1953812"/>
      </dsp:txXfrm>
    </dsp:sp>
    <dsp:sp modelId="{E1552BC8-D508-4415-B118-19B8854BF4AF}">
      <dsp:nvSpPr>
        <dsp:cNvPr id="0" name=""/>
        <dsp:cNvSpPr/>
      </dsp:nvSpPr>
      <dsp:spPr>
        <a:xfrm>
          <a:off x="3488428" y="311307"/>
          <a:ext cx="1727757" cy="1727757"/>
        </a:xfrm>
        <a:prstGeom prst="ellipse">
          <a:avLst/>
        </a:prstGeom>
        <a:blipFill rotWithShape="0">
          <a:blip xmlns:r="http://schemas.openxmlformats.org/officeDocument/2006/relationships" r:embed="rId2"/>
          <a:stretch>
            <a:fillRect/>
          </a:stretch>
        </a:blip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AECADCA0-2659-4F9F-A9CD-17B3A7FBC886}">
      <dsp:nvSpPr>
        <dsp:cNvPr id="0" name=""/>
        <dsp:cNvSpPr/>
      </dsp:nvSpPr>
      <dsp:spPr>
        <a:xfrm>
          <a:off x="5859335" y="0"/>
          <a:ext cx="2843450" cy="5188461"/>
        </a:xfrm>
        <a:prstGeom prst="roundRect">
          <a:avLst>
            <a:gd name="adj" fmla="val 10000"/>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zh-CN" altLang="en-US" sz="1600" b="1" kern="1200" dirty="0" smtClean="0">
              <a:solidFill>
                <a:sysClr val="windowText" lastClr="000000">
                  <a:hueOff val="0"/>
                  <a:satOff val="0"/>
                  <a:lumOff val="0"/>
                  <a:alphaOff val="0"/>
                </a:sysClr>
              </a:solidFill>
              <a:latin typeface="微软雅黑" pitchFamily="34" charset="-122"/>
              <a:ea typeface="微软雅黑" pitchFamily="34" charset="-122"/>
              <a:cs typeface="+mn-cs"/>
            </a:rPr>
            <a:t>具有商务中心的功能</a:t>
          </a:r>
          <a:endParaRPr lang="en-US" altLang="zh-CN" sz="1600" b="1" kern="1200" dirty="0" smtClean="0">
            <a:solidFill>
              <a:sysClr val="windowText" lastClr="000000">
                <a:hueOff val="0"/>
                <a:satOff val="0"/>
                <a:lumOff val="0"/>
                <a:alphaOff val="0"/>
              </a:sysClr>
            </a:solidFill>
            <a:latin typeface="微软雅黑" pitchFamily="34" charset="-122"/>
            <a:ea typeface="微软雅黑" pitchFamily="34" charset="-122"/>
            <a:cs typeface="+mn-cs"/>
          </a:endParaRPr>
        </a:p>
        <a:p>
          <a:pPr lvl="0" algn="l" defTabSz="711200">
            <a:lnSpc>
              <a:spcPct val="90000"/>
            </a:lnSpc>
            <a:spcBef>
              <a:spcPct val="0"/>
            </a:spcBef>
            <a:spcAft>
              <a:spcPct val="35000"/>
            </a:spcAft>
          </a:pPr>
          <a:r>
            <a:rPr lang="zh-CN" altLang="en-US" sz="1400" kern="1200" dirty="0" smtClean="0">
              <a:solidFill>
                <a:sysClr val="windowText" lastClr="000000">
                  <a:hueOff val="0"/>
                  <a:satOff val="0"/>
                  <a:lumOff val="0"/>
                  <a:alphaOff val="0"/>
                </a:sysClr>
              </a:solidFill>
              <a:latin typeface="微软雅黑" pitchFamily="34" charset="-122"/>
              <a:ea typeface="微软雅黑" pitchFamily="34" charset="-122"/>
              <a:cs typeface="+mn-cs"/>
            </a:rPr>
            <a:t>为客户提供方便的运输、商业和金融服务，比如代理、保险、银行等，成为商品流、资金流、技术流、信息流与人才流的汇集中心</a:t>
          </a:r>
          <a:endParaRPr lang="en-US" sz="1400" kern="1200" dirty="0">
            <a:solidFill>
              <a:sysClr val="windowText" lastClr="000000">
                <a:hueOff val="0"/>
                <a:satOff val="0"/>
                <a:lumOff val="0"/>
                <a:alphaOff val="0"/>
              </a:sysClr>
            </a:solidFill>
            <a:latin typeface="Calibri"/>
            <a:ea typeface="+mn-ea"/>
            <a:cs typeface="+mn-cs"/>
          </a:endParaRPr>
        </a:p>
      </dsp:txBody>
      <dsp:txXfrm>
        <a:off x="5920121" y="2136170"/>
        <a:ext cx="2721878" cy="1953812"/>
      </dsp:txXfrm>
    </dsp:sp>
    <dsp:sp modelId="{4D0F1B81-80CF-42E2-BA99-0F9B34DFB503}">
      <dsp:nvSpPr>
        <dsp:cNvPr id="0" name=""/>
        <dsp:cNvSpPr/>
      </dsp:nvSpPr>
      <dsp:spPr>
        <a:xfrm>
          <a:off x="6417182" y="311307"/>
          <a:ext cx="1727757" cy="1727757"/>
        </a:xfrm>
        <a:prstGeom prst="ellipse">
          <a:avLst/>
        </a:prstGeom>
        <a:blipFill rotWithShape="0">
          <a:blip xmlns:r="http://schemas.openxmlformats.org/officeDocument/2006/relationships" r:embed="rId3"/>
          <a:stretch>
            <a:fillRect/>
          </a:stretch>
        </a:blip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A6A71EDE-3C38-48C4-9433-8CFF93167A90}">
      <dsp:nvSpPr>
        <dsp:cNvPr id="0" name=""/>
        <dsp:cNvSpPr/>
      </dsp:nvSpPr>
      <dsp:spPr>
        <a:xfrm>
          <a:off x="348184" y="4150768"/>
          <a:ext cx="8008244" cy="778269"/>
        </a:xfrm>
        <a:prstGeom prst="leftRightArrow">
          <a:avLst/>
        </a:prstGeom>
        <a:gradFill rotWithShape="0">
          <a:gsLst>
            <a:gs pos="0">
              <a:srgbClr val="5B9BD5">
                <a:tint val="60000"/>
                <a:hueOff val="0"/>
                <a:satOff val="0"/>
                <a:lumOff val="0"/>
                <a:alphaOff val="0"/>
                <a:satMod val="103000"/>
                <a:lumMod val="102000"/>
                <a:tint val="94000"/>
              </a:srgbClr>
            </a:gs>
            <a:gs pos="50000">
              <a:srgbClr val="5B9BD5">
                <a:tint val="60000"/>
                <a:hueOff val="0"/>
                <a:satOff val="0"/>
                <a:lumOff val="0"/>
                <a:alphaOff val="0"/>
                <a:satMod val="110000"/>
                <a:lumMod val="100000"/>
                <a:shade val="100000"/>
              </a:srgbClr>
            </a:gs>
            <a:gs pos="100000">
              <a:srgbClr val="5B9BD5">
                <a:tint val="60000"/>
                <a:hueOff val="0"/>
                <a:satOff val="0"/>
                <a:lumOff val="0"/>
                <a:alphaOff val="0"/>
                <a:lumMod val="99000"/>
                <a:satMod val="120000"/>
                <a:shade val="78000"/>
              </a:srgb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B48239-8CC0-4D90-99AA-5C588E0AFEAF}">
      <dsp:nvSpPr>
        <dsp:cNvPr id="0" name=""/>
        <dsp:cNvSpPr/>
      </dsp:nvSpPr>
      <dsp:spPr>
        <a:xfrm>
          <a:off x="0" y="351394"/>
          <a:ext cx="8229600" cy="12168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zh-CN" altLang="en-US" sz="2800" b="0" kern="1200" spc="600" dirty="0" smtClean="0">
              <a:effectLst>
                <a:outerShdw blurRad="38100" dist="38100" dir="2700000" algn="tl">
                  <a:srgbClr val="000000">
                    <a:alpha val="43137"/>
                  </a:srgbClr>
                </a:outerShdw>
              </a:effectLst>
              <a:latin typeface="黑体"/>
              <a:ea typeface="黑体"/>
              <a:cs typeface="黑体"/>
            </a:rPr>
            <a:t>大数据的基本概念和基本要素</a:t>
          </a:r>
        </a:p>
      </dsp:txBody>
      <dsp:txXfrm>
        <a:off x="59399" y="410793"/>
        <a:ext cx="8110802" cy="1098002"/>
      </dsp:txXfrm>
    </dsp:sp>
    <dsp:sp modelId="{89067978-93A1-F94F-8B77-45C036D2BEA5}">
      <dsp:nvSpPr>
        <dsp:cNvPr id="0" name=""/>
        <dsp:cNvSpPr/>
      </dsp:nvSpPr>
      <dsp:spPr>
        <a:xfrm>
          <a:off x="0" y="1755394"/>
          <a:ext cx="8229600" cy="1216800"/>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zh-CN" altLang="en-US" sz="2800" b="0" kern="1200" spc="600" dirty="0" smtClean="0">
              <a:effectLst>
                <a:outerShdw blurRad="38100" dist="38100" dir="2700000" algn="tl">
                  <a:srgbClr val="000000">
                    <a:alpha val="43137"/>
                  </a:srgbClr>
                </a:outerShdw>
              </a:effectLst>
              <a:latin typeface="黑体"/>
              <a:ea typeface="黑体"/>
              <a:cs typeface="黑体"/>
            </a:rPr>
            <a:t>港口的经营形势分析和数据挑战</a:t>
          </a:r>
        </a:p>
      </dsp:txBody>
      <dsp:txXfrm>
        <a:off x="59399" y="1814793"/>
        <a:ext cx="8110802" cy="1098002"/>
      </dsp:txXfrm>
    </dsp:sp>
    <dsp:sp modelId="{6CDA8B18-D8E8-EF49-B1B4-3A04611DFF3D}">
      <dsp:nvSpPr>
        <dsp:cNvPr id="0" name=""/>
        <dsp:cNvSpPr/>
      </dsp:nvSpPr>
      <dsp:spPr>
        <a:xfrm>
          <a:off x="0" y="3159394"/>
          <a:ext cx="8229600" cy="1216800"/>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zh-CN" altLang="en-US" sz="2800" b="0" kern="1200" spc="600" dirty="0" smtClean="0">
              <a:effectLst>
                <a:outerShdw blurRad="38100" dist="38100" dir="2700000" algn="tl">
                  <a:srgbClr val="000000">
                    <a:alpha val="43137"/>
                  </a:srgbClr>
                </a:outerShdw>
              </a:effectLst>
              <a:latin typeface="黑体"/>
              <a:ea typeface="黑体"/>
              <a:cs typeface="黑体"/>
            </a:rPr>
            <a:t>大数据可以给港口经营带来些什么</a:t>
          </a:r>
        </a:p>
      </dsp:txBody>
      <dsp:txXfrm>
        <a:off x="59399" y="3218793"/>
        <a:ext cx="8110802" cy="109800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List7#1">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B041FA-25A2-4DD3-BF48-E927D0650839}" type="datetimeFigureOut">
              <a:rPr lang="zh-CN" altLang="en-US" smtClean="0"/>
              <a:t>13-9-12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53724A1-1F93-4A78-88CB-157BD24679A2}" type="slidenum">
              <a:rPr lang="zh-CN" altLang="en-US" smtClean="0"/>
              <a:t>‹#›</a:t>
            </a:fld>
            <a:endParaRPr lang="zh-CN" altLang="en-US"/>
          </a:p>
        </p:txBody>
      </p:sp>
    </p:spTree>
    <p:extLst>
      <p:ext uri="{BB962C8B-B14F-4D97-AF65-F5344CB8AC3E}">
        <p14:creationId xmlns:p14="http://schemas.microsoft.com/office/powerpoint/2010/main" val="5735093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153724A1-1F93-4A78-88CB-157BD24679A2}" type="slidenum">
              <a:rPr lang="zh-CN" altLang="en-US" smtClean="0"/>
              <a:t>2</a:t>
            </a:fld>
            <a:endParaRPr lang="zh-CN" altLang="en-US"/>
          </a:p>
        </p:txBody>
      </p:sp>
    </p:spTree>
    <p:extLst>
      <p:ext uri="{BB962C8B-B14F-4D97-AF65-F5344CB8AC3E}">
        <p14:creationId xmlns:p14="http://schemas.microsoft.com/office/powerpoint/2010/main" val="3680485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153724A1-1F93-4A78-88CB-157BD24679A2}" type="slidenum">
              <a:rPr lang="zh-CN" altLang="en-US" smtClean="0"/>
              <a:t>3</a:t>
            </a:fld>
            <a:endParaRPr lang="zh-CN" altLang="en-US"/>
          </a:p>
        </p:txBody>
      </p:sp>
    </p:spTree>
    <p:extLst>
      <p:ext uri="{BB962C8B-B14F-4D97-AF65-F5344CB8AC3E}">
        <p14:creationId xmlns:p14="http://schemas.microsoft.com/office/powerpoint/2010/main" val="3680485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153724A1-1F93-4A78-88CB-157BD24679A2}" type="slidenum">
              <a:rPr lang="zh-CN" altLang="en-US" smtClean="0"/>
              <a:t>6</a:t>
            </a:fld>
            <a:endParaRPr lang="zh-CN" altLang="en-US"/>
          </a:p>
        </p:txBody>
      </p:sp>
    </p:spTree>
    <p:extLst>
      <p:ext uri="{BB962C8B-B14F-4D97-AF65-F5344CB8AC3E}">
        <p14:creationId xmlns:p14="http://schemas.microsoft.com/office/powerpoint/2010/main" val="36804851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153724A1-1F93-4A78-88CB-157BD24679A2}" type="slidenum">
              <a:rPr lang="zh-CN" altLang="en-US" smtClean="0"/>
              <a:t>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smtClean="0"/>
              <a:t>物流功能</a:t>
            </a:r>
            <a:endParaRPr kumimoji="1" lang="en-US" altLang="zh-CN" dirty="0" smtClean="0"/>
          </a:p>
          <a:p>
            <a:r>
              <a:rPr kumimoji="1" lang="zh-CN" altLang="en-US" dirty="0" smtClean="0"/>
              <a:t>地域扩展</a:t>
            </a:r>
            <a:endParaRPr kumimoji="1" lang="en-US" altLang="zh-CN" dirty="0" smtClean="0"/>
          </a:p>
          <a:p>
            <a:r>
              <a:rPr kumimoji="1" lang="zh-CN" altLang="en-US" dirty="0" smtClean="0"/>
              <a:t>行业细分定位</a:t>
            </a:r>
            <a:endParaRPr kumimoji="1" lang="zh-CN" altLang="en-US" dirty="0"/>
          </a:p>
        </p:txBody>
      </p:sp>
      <p:sp>
        <p:nvSpPr>
          <p:cNvPr id="4" name="幻灯片编号占位符 3"/>
          <p:cNvSpPr>
            <a:spLocks noGrp="1"/>
          </p:cNvSpPr>
          <p:nvPr>
            <p:ph type="sldNum" sz="quarter" idx="10"/>
          </p:nvPr>
        </p:nvSpPr>
        <p:spPr/>
        <p:txBody>
          <a:bodyPr/>
          <a:lstStyle/>
          <a:p>
            <a:fld id="{153724A1-1F93-4A78-88CB-157BD24679A2}" type="slidenum">
              <a:rPr lang="zh-CN" altLang="en-US" smtClean="0"/>
              <a:t>8</a:t>
            </a:fld>
            <a:endParaRPr lang="zh-CN" altLang="en-US"/>
          </a:p>
        </p:txBody>
      </p:sp>
    </p:spTree>
    <p:extLst>
      <p:ext uri="{BB962C8B-B14F-4D97-AF65-F5344CB8AC3E}">
        <p14:creationId xmlns:p14="http://schemas.microsoft.com/office/powerpoint/2010/main" val="25408168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en-US" dirty="0" smtClean="0"/>
              <a:t>涉及</a:t>
            </a:r>
            <a:r>
              <a:rPr kumimoji="1" lang="zh-CN" altLang="en-US" dirty="0" smtClean="0"/>
              <a:t>多目标规划问题</a:t>
            </a:r>
            <a:endParaRPr kumimoji="1" lang="zh-CN" altLang="en-US" dirty="0"/>
          </a:p>
        </p:txBody>
      </p:sp>
      <p:sp>
        <p:nvSpPr>
          <p:cNvPr id="4" name="幻灯片编号占位符 3"/>
          <p:cNvSpPr>
            <a:spLocks noGrp="1"/>
          </p:cNvSpPr>
          <p:nvPr>
            <p:ph type="sldNum" sz="quarter" idx="10"/>
          </p:nvPr>
        </p:nvSpPr>
        <p:spPr/>
        <p:txBody>
          <a:bodyPr/>
          <a:lstStyle/>
          <a:p>
            <a:fld id="{153724A1-1F93-4A78-88CB-157BD24679A2}" type="slidenum">
              <a:rPr lang="zh-CN" altLang="en-US" smtClean="0"/>
              <a:t>10</a:t>
            </a:fld>
            <a:endParaRPr lang="zh-CN" altLang="en-US"/>
          </a:p>
        </p:txBody>
      </p:sp>
    </p:spTree>
    <p:extLst>
      <p:ext uri="{BB962C8B-B14F-4D97-AF65-F5344CB8AC3E}">
        <p14:creationId xmlns:p14="http://schemas.microsoft.com/office/powerpoint/2010/main" val="13274214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153724A1-1F93-4A78-88CB-157BD24679A2}" type="slidenum">
              <a:rPr lang="zh-CN" altLang="en-US" smtClean="0"/>
              <a:t>11</a:t>
            </a:fld>
            <a:endParaRPr lang="zh-CN" altLang="en-US"/>
          </a:p>
        </p:txBody>
      </p:sp>
    </p:spTree>
    <p:extLst>
      <p:ext uri="{BB962C8B-B14F-4D97-AF65-F5344CB8AC3E}">
        <p14:creationId xmlns:p14="http://schemas.microsoft.com/office/powerpoint/2010/main" val="3680485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减少决策中的人的因素，减少不确定性，节约个人的时间和金钱</a:t>
            </a:r>
            <a:endParaRPr lang="zh-CN" altLang="en-US" dirty="0"/>
          </a:p>
        </p:txBody>
      </p:sp>
      <p:sp>
        <p:nvSpPr>
          <p:cNvPr id="4" name="灯片编号占位符 3"/>
          <p:cNvSpPr>
            <a:spLocks noGrp="1"/>
          </p:cNvSpPr>
          <p:nvPr>
            <p:ph type="sldNum" sz="quarter" idx="10"/>
          </p:nvPr>
        </p:nvSpPr>
        <p:spPr/>
        <p:txBody>
          <a:bodyPr/>
          <a:lstStyle/>
          <a:p>
            <a:fld id="{153724A1-1F93-4A78-88CB-157BD24679A2}" type="slidenum">
              <a:rPr lang="zh-CN" altLang="en-US" smtClean="0"/>
              <a:t>12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70AB4B2-C1D2-4133-88F2-FB431B13F932}" type="datetimeFigureOut">
              <a:rPr lang="zh-CN" altLang="en-US" smtClean="0"/>
              <a:pPr/>
              <a:t>13-9-12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D46AE9-7E20-474C-B9BB-3C19A96F4E54}" type="slidenum">
              <a:rPr lang="zh-CN" altLang="en-US" smtClean="0"/>
              <a:pPr/>
              <a:t>‹#›</a:t>
            </a:fld>
            <a:endParaRPr lang="zh-CN" altLang="en-US"/>
          </a:p>
        </p:txBody>
      </p:sp>
    </p:spTree>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70AB4B2-C1D2-4133-88F2-FB431B13F932}" type="datetimeFigureOut">
              <a:rPr lang="zh-CN" altLang="en-US" smtClean="0"/>
              <a:pPr/>
              <a:t>13-9-12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D46AE9-7E20-474C-B9BB-3C19A96F4E54}"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70AB4B2-C1D2-4133-88F2-FB431B13F932}" type="datetimeFigureOut">
              <a:rPr lang="zh-CN" altLang="en-US" smtClean="0"/>
              <a:pPr/>
              <a:t>13-9-12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D46AE9-7E20-474C-B9BB-3C19A96F4E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70AB4B2-C1D2-4133-88F2-FB431B13F932}" type="datetimeFigureOut">
              <a:rPr lang="zh-CN" altLang="en-US" smtClean="0"/>
              <a:pPr/>
              <a:t>13-9-12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D46AE9-7E20-474C-B9BB-3C19A96F4E54}" type="slidenum">
              <a:rPr lang="zh-CN" altLang="en-US" smtClean="0"/>
              <a:pPr/>
              <a:t>‹#›</a:t>
            </a:fld>
            <a:endParaRPr lang="zh-CN" altLang="en-US"/>
          </a:p>
        </p:txBody>
      </p:sp>
    </p:spTree>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70AB4B2-C1D2-4133-88F2-FB431B13F932}" type="datetimeFigureOut">
              <a:rPr lang="zh-CN" altLang="en-US" smtClean="0"/>
              <a:pPr/>
              <a:t>13-9-12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D46AE9-7E20-474C-B9BB-3C19A96F4E54}"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70AB4B2-C1D2-4133-88F2-FB431B13F932}" type="datetimeFigureOut">
              <a:rPr lang="zh-CN" altLang="en-US" smtClean="0"/>
              <a:pPr/>
              <a:t>13-9-12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D46AE9-7E20-474C-B9BB-3C19A96F4E5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70AB4B2-C1D2-4133-88F2-FB431B13F932}" type="datetimeFigureOut">
              <a:rPr lang="zh-CN" altLang="en-US" smtClean="0"/>
              <a:pPr/>
              <a:t>13-9-12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DD46AE9-7E20-474C-B9BB-3C19A96F4E5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70AB4B2-C1D2-4133-88F2-FB431B13F932}" type="datetimeFigureOut">
              <a:rPr lang="zh-CN" altLang="en-US" smtClean="0"/>
              <a:pPr/>
              <a:t>13-9-12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DD46AE9-7E20-474C-B9BB-3C19A96F4E5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70AB4B2-C1D2-4133-88F2-FB431B13F932}" type="datetimeFigureOut">
              <a:rPr lang="zh-CN" altLang="en-US" smtClean="0"/>
              <a:pPr/>
              <a:t>13-9-12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DD46AE9-7E20-474C-B9BB-3C19A96F4E5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70AB4B2-C1D2-4133-88F2-FB431B13F932}" type="datetimeFigureOut">
              <a:rPr lang="zh-CN" altLang="en-US" smtClean="0"/>
              <a:pPr/>
              <a:t>13-9-12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D46AE9-7E20-474C-B9BB-3C19A96F4E54}"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70AB4B2-C1D2-4133-88F2-FB431B13F932}" type="datetimeFigureOut">
              <a:rPr lang="zh-CN" altLang="en-US" smtClean="0"/>
              <a:pPr/>
              <a:t>13-9-12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D46AE9-7E20-474C-B9BB-3C19A96F4E5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0AB4B2-C1D2-4133-88F2-FB431B13F932}" type="datetimeFigureOut">
              <a:rPr lang="zh-CN" altLang="en-US" smtClean="0"/>
              <a:pPr/>
              <a:t>13-9-12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D46AE9-7E20-474C-B9BB-3C19A96F4E5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diagramData" Target="../diagrams/data5.xml"/><Relationship Id="rId5" Type="http://schemas.openxmlformats.org/officeDocument/2006/relationships/diagramLayout" Target="../diagrams/layout5.xml"/><Relationship Id="rId6" Type="http://schemas.openxmlformats.org/officeDocument/2006/relationships/diagramQuickStyle" Target="../diagrams/quickStyle5.xml"/><Relationship Id="rId7" Type="http://schemas.openxmlformats.org/officeDocument/2006/relationships/diagramColors" Target="../diagrams/colors5.xml"/><Relationship Id="rId8" Type="http://schemas.microsoft.com/office/2007/relationships/diagramDrawing" Target="../diagrams/drawing5.xml"/><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emf"/><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2.png"/><Relationship Id="rId6" Type="http://schemas.openxmlformats.org/officeDocument/2006/relationships/image" Target="../media/image23.png"/><Relationship Id="rId7" Type="http://schemas.openxmlformats.org/officeDocument/2006/relationships/image" Target="../media/image24.png"/><Relationship Id="rId8" Type="http://schemas.openxmlformats.org/officeDocument/2006/relationships/image" Target="../media/image25.png"/><Relationship Id="rId9" Type="http://schemas.openxmlformats.org/officeDocument/2006/relationships/image" Target="../media/image26.png"/><Relationship Id="rId10" Type="http://schemas.openxmlformats.org/officeDocument/2006/relationships/image" Target="../media/image27.png"/><Relationship Id="rId11"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8.png"/><Relationship Id="rId3"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diagramData" Target="../diagrams/data1.xml"/><Relationship Id="rId5" Type="http://schemas.openxmlformats.org/officeDocument/2006/relationships/diagramLayout" Target="../diagrams/layout1.xml"/><Relationship Id="rId6" Type="http://schemas.openxmlformats.org/officeDocument/2006/relationships/diagramQuickStyle" Target="../diagrams/quickStyle1.xml"/><Relationship Id="rId7" Type="http://schemas.openxmlformats.org/officeDocument/2006/relationships/diagramColors" Target="../diagrams/colors1.xml"/><Relationship Id="rId8" Type="http://schemas.microsoft.com/office/2007/relationships/diagramDrawing" Target="../diagrams/drawing1.xml"/><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e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diagramData" Target="../diagrams/data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diagramData" Target="../diagrams/data3.xml"/><Relationship Id="rId5" Type="http://schemas.openxmlformats.org/officeDocument/2006/relationships/diagramLayout" Target="../diagrams/layout3.xml"/><Relationship Id="rId6" Type="http://schemas.openxmlformats.org/officeDocument/2006/relationships/diagramQuickStyle" Target="../diagrams/quickStyle3.xml"/><Relationship Id="rId7" Type="http://schemas.openxmlformats.org/officeDocument/2006/relationships/diagramColors" Target="../diagrams/colors3.xml"/><Relationship Id="rId8" Type="http://schemas.microsoft.com/office/2007/relationships/diagramDrawing" Target="../diagrams/drawing3.xml"/><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7.emf"/><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4.xml"/><Relationship Id="rId4" Type="http://schemas.openxmlformats.org/officeDocument/2006/relationships/diagramLayout" Target="../diagrams/layout4.xml"/><Relationship Id="rId5" Type="http://schemas.openxmlformats.org/officeDocument/2006/relationships/diagramQuickStyle" Target="../diagrams/quickStyle4.xml"/><Relationship Id="rId6" Type="http://schemas.openxmlformats.org/officeDocument/2006/relationships/diagramColors" Target="../diagrams/colors4.xml"/><Relationship Id="rId7" Type="http://schemas.microsoft.com/office/2007/relationships/diagramDrawing" Target="../diagrams/drawing4.xml"/><Relationship Id="rId8"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habor-logo-l.png"/>
          <p:cNvPicPr>
            <a:picLocks noChangeAspect="1"/>
          </p:cNvPicPr>
          <p:nvPr/>
        </p:nvPicPr>
        <p:blipFill>
          <a:blip r:embed="rId2" cstate="print"/>
          <a:stretch>
            <a:fillRect/>
          </a:stretch>
        </p:blipFill>
        <p:spPr>
          <a:xfrm>
            <a:off x="179512" y="116632"/>
            <a:ext cx="5208090" cy="635420"/>
          </a:xfrm>
          <a:prstGeom prst="rect">
            <a:avLst/>
          </a:prstGeom>
        </p:spPr>
      </p:pic>
      <p:pic>
        <p:nvPicPr>
          <p:cNvPr id="8" name="图片 7"/>
          <p:cNvPicPr>
            <a:picLocks noChangeAspect="1"/>
          </p:cNvPicPr>
          <p:nvPr/>
        </p:nvPicPr>
        <p:blipFill>
          <a:blip r:embed="rId3" cstate="print"/>
          <a:stretch>
            <a:fillRect/>
          </a:stretch>
        </p:blipFill>
        <p:spPr>
          <a:xfrm>
            <a:off x="10095" y="3883066"/>
            <a:ext cx="9123809" cy="2714286"/>
          </a:xfrm>
          <a:prstGeom prst="rect">
            <a:avLst/>
          </a:prstGeom>
        </p:spPr>
      </p:pic>
      <p:sp>
        <p:nvSpPr>
          <p:cNvPr id="3" name="副标题 2"/>
          <p:cNvSpPr>
            <a:spLocks noGrp="1"/>
          </p:cNvSpPr>
          <p:nvPr>
            <p:ph type="subTitle" idx="1"/>
          </p:nvPr>
        </p:nvSpPr>
        <p:spPr>
          <a:xfrm>
            <a:off x="3059832" y="3717032"/>
            <a:ext cx="6400800" cy="913656"/>
          </a:xfrm>
        </p:spPr>
        <p:txBody>
          <a:bodyPr>
            <a:normAutofit fontScale="85000" lnSpcReduction="20000"/>
          </a:bodyPr>
          <a:lstStyle/>
          <a:p>
            <a:endParaRPr lang="en-US" altLang="zh-CN" dirty="0" smtClean="0"/>
          </a:p>
          <a:p>
            <a:r>
              <a:rPr lang="en-US" altLang="zh-CN" dirty="0" smtClean="0">
                <a:solidFill>
                  <a:schemeClr val="tx1"/>
                </a:solidFill>
              </a:rPr>
              <a:t>2013</a:t>
            </a:r>
            <a:r>
              <a:rPr lang="zh-CN" altLang="en-US" dirty="0" smtClean="0">
                <a:solidFill>
                  <a:schemeClr val="tx1"/>
                </a:solidFill>
              </a:rPr>
              <a:t>年</a:t>
            </a:r>
            <a:r>
              <a:rPr lang="en-US" altLang="zh-CN" dirty="0" smtClean="0">
                <a:solidFill>
                  <a:schemeClr val="tx1"/>
                </a:solidFill>
              </a:rPr>
              <a:t>9</a:t>
            </a:r>
            <a:r>
              <a:rPr lang="zh-CN" altLang="en-US" dirty="0" smtClean="0">
                <a:solidFill>
                  <a:schemeClr val="tx1"/>
                </a:solidFill>
              </a:rPr>
              <a:t>月</a:t>
            </a:r>
            <a:endParaRPr lang="zh-CN" altLang="en-US" dirty="0">
              <a:solidFill>
                <a:schemeClr val="tx1"/>
              </a:solidFill>
            </a:endParaRPr>
          </a:p>
        </p:txBody>
      </p:sp>
      <p:sp>
        <p:nvSpPr>
          <p:cNvPr id="10" name="标题 1"/>
          <p:cNvSpPr txBox="1">
            <a:spLocks/>
          </p:cNvSpPr>
          <p:nvPr/>
        </p:nvSpPr>
        <p:spPr>
          <a:xfrm>
            <a:off x="899592" y="1484784"/>
            <a:ext cx="7488832" cy="1230957"/>
          </a:xfrm>
          <a:prstGeom prst="rect">
            <a:avLst/>
          </a:prstGeom>
          <a:effectLst>
            <a:innerShdw blurRad="63500" dist="50800" dir="13500000">
              <a:prstClr val="black">
                <a:alpha val="50000"/>
              </a:prstClr>
            </a:innerShdw>
            <a:reflection blurRad="6350" stA="50000" endA="300" endPos="90000" dir="5400000" sy="-100000" algn="bl" rotWithShape="0"/>
          </a:effectLst>
        </p:spPr>
        <p:txBody>
          <a:bodyPr/>
          <a:lstStyle/>
          <a:p>
            <a:pPr algn="ctr" fontAlgn="auto">
              <a:lnSpc>
                <a:spcPct val="150000"/>
              </a:lnSpc>
              <a:spcAft>
                <a:spcPts val="0"/>
              </a:spcAft>
              <a:defRPr/>
            </a:pPr>
            <a:r>
              <a:rPr lang="zh-CN" altLang="en-US" sz="4000" b="1" dirty="0">
                <a:solidFill>
                  <a:schemeClr val="accent6">
                    <a:lumMod val="75000"/>
                  </a:schemeClr>
                </a:solidFill>
                <a:latin typeface="微软雅黑" pitchFamily="34" charset="-122"/>
                <a:ea typeface="微软雅黑" pitchFamily="34" charset="-122"/>
                <a:cs typeface="+mj-cs"/>
              </a:rPr>
              <a:t>大数据时代的港口信息化管理</a:t>
            </a:r>
            <a:endParaRPr lang="zh-CN" altLang="en-US" sz="3600" b="1" dirty="0">
              <a:solidFill>
                <a:schemeClr val="accent6">
                  <a:lumMod val="75000"/>
                </a:schemeClr>
              </a:solidFill>
              <a:latin typeface="微软雅黑" pitchFamily="34" charset="-122"/>
              <a:ea typeface="微软雅黑" pitchFamily="34" charset="-122"/>
              <a:cs typeface="+mj-cs"/>
            </a:endParaRP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descr="业务,人,压力,商人,商务,思想,手,手势,担心,照片,男人"/>
          <p:cNvPicPr>
            <a:picLocks noChangeAspect="1" noChangeArrowheads="1"/>
          </p:cNvPicPr>
          <p:nvPr/>
        </p:nvPicPr>
        <p:blipFill>
          <a:blip r:embed="rId3" cstate="print"/>
          <a:srcRect/>
          <a:stretch>
            <a:fillRect/>
          </a:stretch>
        </p:blipFill>
        <p:spPr bwMode="auto">
          <a:xfrm>
            <a:off x="3959268" y="1421896"/>
            <a:ext cx="1143008" cy="1143008"/>
          </a:xfrm>
          <a:prstGeom prst="rect">
            <a:avLst/>
          </a:prstGeom>
          <a:noFill/>
          <a:ln w="9525">
            <a:noFill/>
            <a:miter lim="800000"/>
            <a:headEnd/>
            <a:tailEnd/>
          </a:ln>
        </p:spPr>
      </p:pic>
      <p:sp>
        <p:nvSpPr>
          <p:cNvPr id="10" name="云形标注 9"/>
          <p:cNvSpPr/>
          <p:nvPr/>
        </p:nvSpPr>
        <p:spPr bwMode="auto">
          <a:xfrm>
            <a:off x="1601814" y="1421896"/>
            <a:ext cx="857255" cy="572344"/>
          </a:xfrm>
          <a:prstGeom prst="cloudCallout">
            <a:avLst>
              <a:gd name="adj1" fmla="val 214568"/>
              <a:gd name="adj2" fmla="val -9118"/>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r>
              <a:rPr lang="zh-CN" altLang="en-US" sz="1400" b="1" dirty="0"/>
              <a:t>计划</a:t>
            </a:r>
          </a:p>
        </p:txBody>
      </p:sp>
      <p:sp>
        <p:nvSpPr>
          <p:cNvPr id="11" name="云形标注 10"/>
          <p:cNvSpPr/>
          <p:nvPr/>
        </p:nvSpPr>
        <p:spPr bwMode="auto">
          <a:xfrm>
            <a:off x="6602474" y="1421896"/>
            <a:ext cx="857255" cy="571504"/>
          </a:xfrm>
          <a:prstGeom prst="cloudCallout">
            <a:avLst>
              <a:gd name="adj1" fmla="val -237843"/>
              <a:gd name="adj2" fmla="val -9224"/>
            </a:avLst>
          </a:prstGeom>
          <a:solidFill>
            <a:schemeClr val="accent4">
              <a:lumMod val="60000"/>
              <a:lumOff val="40000"/>
            </a:schemeClr>
          </a:solidFill>
          <a:ln>
            <a:solidFill>
              <a:schemeClr val="accent4">
                <a:lumMod val="75000"/>
              </a:schemeClr>
            </a:solidFill>
          </a:ln>
        </p:spPr>
        <p:style>
          <a:lnRef idx="3">
            <a:schemeClr val="lt1"/>
          </a:lnRef>
          <a:fillRef idx="1">
            <a:schemeClr val="accent4"/>
          </a:fillRef>
          <a:effectRef idx="1">
            <a:schemeClr val="accent4"/>
          </a:effectRef>
          <a:fontRef idx="minor">
            <a:schemeClr val="lt1"/>
          </a:fontRef>
        </p:style>
        <p:txBody>
          <a:bodyPr anchor="ctr"/>
          <a:lstStyle/>
          <a:p>
            <a:pPr algn="ctr">
              <a:defRPr/>
            </a:pPr>
            <a:r>
              <a:rPr lang="zh-CN" altLang="en-US" sz="1400" b="1" dirty="0"/>
              <a:t>效率</a:t>
            </a:r>
          </a:p>
        </p:txBody>
      </p:sp>
      <p:sp>
        <p:nvSpPr>
          <p:cNvPr id="12" name="云形标注 11"/>
          <p:cNvSpPr/>
          <p:nvPr/>
        </p:nvSpPr>
        <p:spPr bwMode="auto">
          <a:xfrm>
            <a:off x="2530508" y="1993400"/>
            <a:ext cx="857255" cy="571504"/>
          </a:xfrm>
          <a:prstGeom prst="cloudCallout">
            <a:avLst>
              <a:gd name="adj1" fmla="val 100029"/>
              <a:gd name="adj2" fmla="val -22241"/>
            </a:avLst>
          </a:prstGeom>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1400" b="1" dirty="0"/>
              <a:t>延误</a:t>
            </a:r>
          </a:p>
        </p:txBody>
      </p:sp>
      <p:sp>
        <p:nvSpPr>
          <p:cNvPr id="13" name="云形标注 12"/>
          <p:cNvSpPr/>
          <p:nvPr/>
        </p:nvSpPr>
        <p:spPr bwMode="auto">
          <a:xfrm>
            <a:off x="5745218" y="1993400"/>
            <a:ext cx="857255" cy="571504"/>
          </a:xfrm>
          <a:prstGeom prst="cloudCallout">
            <a:avLst>
              <a:gd name="adj1" fmla="val -121981"/>
              <a:gd name="adj2" fmla="val -25775"/>
            </a:avLst>
          </a:prstGeom>
          <a:solidFill>
            <a:schemeClr val="accent6">
              <a:lumMod val="60000"/>
              <a:lumOff val="40000"/>
            </a:schemeClr>
          </a:solidFill>
          <a:ln>
            <a:solidFill>
              <a:schemeClr val="accent2">
                <a:lumMod val="60000"/>
                <a:lumOff val="40000"/>
              </a:schemeClr>
            </a:solidFill>
          </a:ln>
        </p:spPr>
        <p:style>
          <a:lnRef idx="2">
            <a:schemeClr val="accent4"/>
          </a:lnRef>
          <a:fillRef idx="1">
            <a:schemeClr val="lt1"/>
          </a:fillRef>
          <a:effectRef idx="0">
            <a:schemeClr val="accent4"/>
          </a:effectRef>
          <a:fontRef idx="minor">
            <a:schemeClr val="dk1"/>
          </a:fontRef>
        </p:style>
        <p:txBody>
          <a:bodyPr anchor="ctr"/>
          <a:lstStyle/>
          <a:p>
            <a:pPr algn="ctr">
              <a:defRPr/>
            </a:pPr>
            <a:r>
              <a:rPr lang="zh-CN" altLang="en-US" sz="1400" b="1" dirty="0"/>
              <a:t>服务</a:t>
            </a:r>
            <a:endParaRPr lang="en-US" altLang="zh-CN" sz="1400" b="1" dirty="0"/>
          </a:p>
          <a:p>
            <a:pPr algn="ctr">
              <a:defRPr/>
            </a:pPr>
            <a:r>
              <a:rPr lang="zh-CN" altLang="en-US" sz="1400" b="1" dirty="0"/>
              <a:t>承诺</a:t>
            </a:r>
          </a:p>
        </p:txBody>
      </p:sp>
      <p:sp>
        <p:nvSpPr>
          <p:cNvPr id="14" name="直接连接符 18"/>
          <p:cNvSpPr>
            <a:spLocks noChangeShapeType="1"/>
          </p:cNvSpPr>
          <p:nvPr/>
        </p:nvSpPr>
        <p:spPr bwMode="auto">
          <a:xfrm flipV="1">
            <a:off x="0" y="1051966"/>
            <a:ext cx="9144000" cy="547"/>
          </a:xfrm>
          <a:prstGeom prst="line">
            <a:avLst/>
          </a:prstGeom>
          <a:noFill/>
          <a:ln w="9525" cap="flat"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Rectangle 2"/>
          <p:cNvSpPr txBox="1">
            <a:spLocks noChangeArrowheads="1"/>
          </p:cNvSpPr>
          <p:nvPr/>
        </p:nvSpPr>
        <p:spPr>
          <a:xfrm>
            <a:off x="116606" y="365128"/>
            <a:ext cx="8199810" cy="686838"/>
          </a:xfrm>
          <a:prstGeom prst="rect">
            <a:avLst/>
          </a:prstGeom>
        </p:spPr>
        <p:txBody>
          <a:bodyPr vert="horz" lIns="91440" tIns="45720" rIns="91440" bIns="45720" rtlCol="0" anchor="ctr">
            <a:normAutofit/>
          </a:bodyPr>
          <a:lstStyle/>
          <a:p>
            <a:pPr lvl="0">
              <a:spcBef>
                <a:spcPct val="0"/>
              </a:spcBef>
              <a:defRPr/>
            </a:pPr>
            <a:r>
              <a:rPr lang="zh-CN" altLang="en-US" b="1" dirty="0">
                <a:latin typeface="微软雅黑" pitchFamily="34" charset="-122"/>
                <a:ea typeface="微软雅黑" pitchFamily="34" charset="-122"/>
                <a:cs typeface="+mj-cs"/>
              </a:rPr>
              <a:t>码头对数据分析的强烈需求</a:t>
            </a:r>
            <a:endParaRPr kumimoji="0" lang="en-US" sz="1800" b="1"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endParaRPr>
          </a:p>
        </p:txBody>
      </p:sp>
      <p:sp>
        <p:nvSpPr>
          <p:cNvPr id="7" name="副标题 2"/>
          <p:cNvSpPr txBox="1">
            <a:spLocks/>
          </p:cNvSpPr>
          <p:nvPr/>
        </p:nvSpPr>
        <p:spPr>
          <a:xfrm>
            <a:off x="887434" y="2780928"/>
            <a:ext cx="7500990" cy="3474823"/>
          </a:xfrm>
          <a:prstGeom prst="rect">
            <a:avLst/>
          </a:prstGeom>
          <a:noFill/>
          <a:effectLst/>
        </p:spPr>
        <p:style>
          <a:lnRef idx="0">
            <a:schemeClr val="accent1"/>
          </a:lnRef>
          <a:fillRef idx="3">
            <a:schemeClr val="accent1"/>
          </a:fillRef>
          <a:effectRef idx="3">
            <a:schemeClr val="accent1"/>
          </a:effectRef>
          <a:fontRef idx="minor">
            <a:schemeClr val="lt1"/>
          </a:fontRef>
        </p:style>
        <p:txBody>
          <a:bodyPr vert="horz" lIns="91440" tIns="45720" rIns="91440" bIns="45720" rtlCol="0">
            <a:normAutofit fontScale="92500" lnSpcReduction="10000"/>
          </a:bodyPr>
          <a:lstStyle/>
          <a:p>
            <a:pPr marL="0" marR="0" lvl="0" indent="0" algn="l" defTabSz="914400" rtl="0" eaLnBrk="1" fontAlgn="auto" latinLnBrk="0" hangingPunct="1">
              <a:lnSpc>
                <a:spcPct val="150000"/>
              </a:lnSpc>
              <a:spcBef>
                <a:spcPts val="24"/>
              </a:spcBef>
              <a:spcAft>
                <a:spcPts val="24"/>
              </a:spcAft>
              <a:buClrTx/>
              <a:buSzTx/>
              <a:buFont typeface="Arial" pitchFamily="34" charset="0"/>
              <a:buNone/>
              <a:tabLst/>
              <a:defRPr/>
            </a:pPr>
            <a:r>
              <a:rPr kumimoji="0" lang="zh-CN" altLang="en-US" sz="18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rPr>
              <a:t> </a:t>
            </a:r>
            <a:r>
              <a:rPr lang="zh-CN" altLang="en-US" dirty="0">
                <a:solidFill>
                  <a:schemeClr val="tx1"/>
                </a:solidFill>
                <a:latin typeface="微软雅黑" panose="020B0503020204020204" pitchFamily="34" charset="-122"/>
                <a:ea typeface="微软雅黑" panose="020B0503020204020204" pitchFamily="34" charset="-122"/>
              </a:rPr>
              <a:t>   </a:t>
            </a:r>
            <a:r>
              <a:rPr lang="zh-CN" altLang="en-US" sz="2000" dirty="0">
                <a:solidFill>
                  <a:schemeClr val="tx1"/>
                </a:solidFill>
                <a:latin typeface="微软雅黑" panose="020B0503020204020204" pitchFamily="34" charset="-122"/>
                <a:ea typeface="微软雅黑" panose="020B0503020204020204" pitchFamily="34" charset="-122"/>
              </a:rPr>
              <a:t>现代集装箱码头的作业对时效要求非常高，每一种作业都会涉及到若干关键步骤，任何一个步骤的异常导致的延误，都会导致码头整体作业效率的降低，同时会影响码头的整体作业计划，严重削弱码头作业的计划性，大大增加了码头操作人员“边做边改”的可能性；</a:t>
            </a:r>
            <a:endParaRPr lang="en-US" altLang="zh-CN" sz="2000" dirty="0">
              <a:solidFill>
                <a:schemeClr val="tx1"/>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lang="zh-CN" altLang="en-US" sz="2000" dirty="0">
                <a:solidFill>
                  <a:schemeClr val="tx1"/>
                </a:solidFill>
                <a:latin typeface="微软雅黑" panose="020B0503020204020204" pitchFamily="34" charset="-122"/>
                <a:ea typeface="微软雅黑" panose="020B0503020204020204" pitchFamily="34" charset="-122"/>
              </a:rPr>
              <a:t>    码头作业由于受众多客观因</a:t>
            </a:r>
            <a:r>
              <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rPr>
              <a:t>素的制约也不是一成不变的，无法确保作业完全根据计划来执行。如何尽早的发现码头作业中关键步骤的异常，提前处理，可以使异常情况的影响降到最低，保证码头作业的顺畅进行。</a:t>
            </a:r>
            <a:endParaRPr kumimoji="0" lang="zh-CN" altLang="en-US" sz="20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endParaRPr>
          </a:p>
        </p:txBody>
      </p:sp>
      <p:sp>
        <p:nvSpPr>
          <p:cNvPr id="20" name="矩形 45"/>
          <p:cNvSpPr/>
          <p:nvPr/>
        </p:nvSpPr>
        <p:spPr>
          <a:xfrm>
            <a:off x="677489" y="2894822"/>
            <a:ext cx="7920880" cy="336092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11"/>
          <p:cNvSpPr txBox="1">
            <a:spLocks noChangeArrowheads="1"/>
          </p:cNvSpPr>
          <p:nvPr/>
        </p:nvSpPr>
        <p:spPr bwMode="auto">
          <a:xfrm>
            <a:off x="116606" y="6521450"/>
            <a:ext cx="17478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sz="900" dirty="0" smtClean="0">
                <a:latin typeface="Calibri" panose="020F0502020204030204" pitchFamily="34" charset="0"/>
              </a:rPr>
              <a:t>2013 </a:t>
            </a:r>
            <a:r>
              <a:rPr lang="en-US" sz="900" dirty="0">
                <a:latin typeface="Calibri" panose="020F0502020204030204" pitchFamily="34" charset="0"/>
              </a:rPr>
              <a:t>SHB All Rights Reserved</a:t>
            </a:r>
            <a:endParaRPr lang="zh-CN" altLang="en-US" sz="900" dirty="0">
              <a:latin typeface="Calibri" panose="020F0502020204030204" pitchFamily="34" charset="0"/>
            </a:endParaRPr>
          </a:p>
        </p:txBody>
      </p:sp>
      <p:sp>
        <p:nvSpPr>
          <p:cNvPr id="22" name="Slide Number Placeholder 5"/>
          <p:cNvSpPr>
            <a:spLocks noGrp="1"/>
          </p:cNvSpPr>
          <p:nvPr>
            <p:ph type="sldNum" sz="quarter" idx="4294967295"/>
          </p:nvPr>
        </p:nvSpPr>
        <p:spPr>
          <a:xfrm>
            <a:off x="7042493" y="6453188"/>
            <a:ext cx="1888941" cy="365125"/>
          </a:xfrm>
          <a:prstGeom prst="rect">
            <a:avLst/>
          </a:prstGeom>
        </p:spPr>
        <p:txBody>
          <a:bodyPr/>
          <a:lstStyle/>
          <a:p>
            <a:r>
              <a:rPr lang="zh-CN" altLang="en-US" sz="900" dirty="0" smtClean="0">
                <a:solidFill>
                  <a:schemeClr val="tx1"/>
                </a:solidFill>
                <a:latin typeface="微软雅黑" panose="020B0503020204020204" pitchFamily="34" charset="-122"/>
                <a:ea typeface="微软雅黑" panose="020B0503020204020204" pitchFamily="34" charset="-122"/>
              </a:rPr>
              <a:t>第</a:t>
            </a:r>
            <a:r>
              <a:rPr lang="en-US" altLang="zh-CN" sz="900" dirty="0" smtClean="0">
                <a:solidFill>
                  <a:schemeClr val="tx1"/>
                </a:solidFill>
                <a:latin typeface="微软雅黑" panose="020B0503020204020204" pitchFamily="34" charset="-122"/>
                <a:ea typeface="微软雅黑" panose="020B0503020204020204" pitchFamily="34" charset="-122"/>
              </a:rPr>
              <a:t>9</a:t>
            </a:r>
            <a:r>
              <a:rPr lang="zh-CN" altLang="en-US" sz="900" dirty="0" smtClean="0">
                <a:solidFill>
                  <a:schemeClr val="tx1"/>
                </a:solidFill>
                <a:latin typeface="微软雅黑" panose="020B0503020204020204" pitchFamily="34" charset="-122"/>
                <a:ea typeface="微软雅黑" panose="020B0503020204020204" pitchFamily="34" charset="-122"/>
              </a:rPr>
              <a:t>页</a:t>
            </a:r>
            <a:endParaRPr lang="zh-CN" altLang="en-US" sz="900" dirty="0">
              <a:solidFill>
                <a:schemeClr val="tx1"/>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82628" y="364581"/>
            <a:ext cx="1748806" cy="429644"/>
          </a:xfrm>
          <a:prstGeom prst="rect">
            <a:avLst/>
          </a:prstGeom>
        </p:spPr>
      </p:pic>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直接连接符 18"/>
          <p:cNvSpPr>
            <a:spLocks noChangeShapeType="1"/>
          </p:cNvSpPr>
          <p:nvPr/>
        </p:nvSpPr>
        <p:spPr bwMode="auto">
          <a:xfrm flipV="1">
            <a:off x="0" y="1051966"/>
            <a:ext cx="9144000" cy="547"/>
          </a:xfrm>
          <a:prstGeom prst="line">
            <a:avLst/>
          </a:prstGeom>
          <a:noFill/>
          <a:ln w="9525" cap="flat"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TextBox 11"/>
          <p:cNvSpPr txBox="1">
            <a:spLocks noChangeArrowheads="1"/>
          </p:cNvSpPr>
          <p:nvPr/>
        </p:nvSpPr>
        <p:spPr bwMode="auto">
          <a:xfrm>
            <a:off x="116606" y="6521450"/>
            <a:ext cx="17478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sz="900" dirty="0" smtClean="0">
                <a:latin typeface="Calibri" panose="020F0502020204030204" pitchFamily="34" charset="0"/>
              </a:rPr>
              <a:t>2013 </a:t>
            </a:r>
            <a:r>
              <a:rPr lang="en-US" sz="900" dirty="0">
                <a:latin typeface="Calibri" panose="020F0502020204030204" pitchFamily="34" charset="0"/>
              </a:rPr>
              <a:t>SHB All Rights Reserved</a:t>
            </a:r>
            <a:endParaRPr lang="zh-CN" altLang="en-US" sz="900" dirty="0">
              <a:latin typeface="Calibri" panose="020F0502020204030204" pitchFamily="34" charset="0"/>
            </a:endParaRPr>
          </a:p>
        </p:txBody>
      </p:sp>
      <p:sp>
        <p:nvSpPr>
          <p:cNvPr id="13" name="Slide Number Placeholder 5"/>
          <p:cNvSpPr>
            <a:spLocks noGrp="1"/>
          </p:cNvSpPr>
          <p:nvPr>
            <p:ph type="sldNum" sz="quarter" idx="4294967295"/>
          </p:nvPr>
        </p:nvSpPr>
        <p:spPr>
          <a:xfrm>
            <a:off x="7042493" y="6453188"/>
            <a:ext cx="1888941" cy="365125"/>
          </a:xfrm>
          <a:prstGeom prst="rect">
            <a:avLst/>
          </a:prstGeom>
        </p:spPr>
        <p:txBody>
          <a:bodyPr/>
          <a:lstStyle/>
          <a:p>
            <a:r>
              <a:rPr lang="zh-CN" altLang="en-US" sz="900" dirty="0" smtClean="0">
                <a:solidFill>
                  <a:schemeClr val="tx1"/>
                </a:solidFill>
                <a:latin typeface="微软雅黑" panose="020B0503020204020204" pitchFamily="34" charset="-122"/>
                <a:ea typeface="微软雅黑" panose="020B0503020204020204" pitchFamily="34" charset="-122"/>
              </a:rPr>
              <a:t>第</a:t>
            </a:r>
            <a:r>
              <a:rPr lang="en-US" altLang="zh-CN" sz="900" dirty="0" smtClean="0">
                <a:solidFill>
                  <a:schemeClr val="tx1"/>
                </a:solidFill>
                <a:latin typeface="微软雅黑" panose="020B0503020204020204" pitchFamily="34" charset="-122"/>
                <a:ea typeface="微软雅黑" panose="020B0503020204020204" pitchFamily="34" charset="-122"/>
              </a:rPr>
              <a:t>4</a:t>
            </a:r>
            <a:r>
              <a:rPr lang="zh-CN" altLang="en-US" sz="900" dirty="0" smtClean="0">
                <a:solidFill>
                  <a:schemeClr val="tx1"/>
                </a:solidFill>
                <a:latin typeface="微软雅黑" panose="020B0503020204020204" pitchFamily="34" charset="-122"/>
                <a:ea typeface="微软雅黑" panose="020B0503020204020204" pitchFamily="34" charset="-122"/>
              </a:rPr>
              <a:t>页</a:t>
            </a:r>
            <a:endParaRPr lang="zh-CN" altLang="en-US" sz="900" dirty="0">
              <a:solidFill>
                <a:schemeClr val="tx1"/>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82628" y="364581"/>
            <a:ext cx="1748806" cy="429644"/>
          </a:xfrm>
          <a:prstGeom prst="rect">
            <a:avLst/>
          </a:prstGeom>
        </p:spPr>
      </p:pic>
      <p:graphicFrame>
        <p:nvGraphicFramePr>
          <p:cNvPr id="10" name="内容占位符 7"/>
          <p:cNvGraphicFramePr>
            <a:graphicFrameLocks/>
          </p:cNvGraphicFramePr>
          <p:nvPr>
            <p:extLst>
              <p:ext uri="{D42A27DB-BD31-4B8C-83A1-F6EECF244321}">
                <p14:modId xmlns:p14="http://schemas.microsoft.com/office/powerpoint/2010/main" val="3187484552"/>
              </p:ext>
            </p:extLst>
          </p:nvPr>
        </p:nvGraphicFramePr>
        <p:xfrm>
          <a:off x="457200" y="1285860"/>
          <a:ext cx="8229600" cy="47275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02193686"/>
      </p:ext>
    </p:extLst>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Rectangle 2"/>
          <p:cNvSpPr txBox="1">
            <a:spLocks noChangeArrowheads="1"/>
          </p:cNvSpPr>
          <p:nvPr/>
        </p:nvSpPr>
        <p:spPr>
          <a:xfrm>
            <a:off x="116606" y="365128"/>
            <a:ext cx="8199810" cy="686838"/>
          </a:xfrm>
          <a:prstGeom prst="rect">
            <a:avLst/>
          </a:prstGeom>
        </p:spPr>
        <p:txBody>
          <a:bodyPr vert="horz" lIns="91440" tIns="45720" rIns="91440" bIns="45720" rtlCol="0" anchor="ctr">
            <a:normAutofit/>
          </a:bodyPr>
          <a:lstStyle/>
          <a:p>
            <a:pPr lvl="0">
              <a:spcBef>
                <a:spcPct val="0"/>
              </a:spcBef>
              <a:defRPr/>
            </a:pPr>
            <a:r>
              <a:rPr lang="zh-CN" altLang="en-US" b="1" dirty="0" smtClean="0">
                <a:latin typeface="微软雅黑" pitchFamily="34" charset="-122"/>
                <a:ea typeface="微软雅黑" pitchFamily="34" charset="-122"/>
                <a:cs typeface="+mj-cs"/>
              </a:rPr>
              <a:t>大数据分析给企业带来的回报率</a:t>
            </a:r>
            <a:endParaRPr kumimoji="0" lang="en-US" sz="1800" b="1"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endParaRPr>
          </a:p>
        </p:txBody>
      </p:sp>
      <p:sp>
        <p:nvSpPr>
          <p:cNvPr id="381" name="直接连接符 18"/>
          <p:cNvSpPr>
            <a:spLocks noChangeShapeType="1"/>
          </p:cNvSpPr>
          <p:nvPr/>
        </p:nvSpPr>
        <p:spPr bwMode="auto">
          <a:xfrm flipV="1">
            <a:off x="0" y="1051966"/>
            <a:ext cx="9144000" cy="547"/>
          </a:xfrm>
          <a:prstGeom prst="line">
            <a:avLst/>
          </a:prstGeom>
          <a:noFill/>
          <a:ln w="9525" cap="flat"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4" name="TextBox 11"/>
          <p:cNvSpPr txBox="1">
            <a:spLocks noChangeArrowheads="1"/>
          </p:cNvSpPr>
          <p:nvPr/>
        </p:nvSpPr>
        <p:spPr bwMode="auto">
          <a:xfrm>
            <a:off x="116606" y="6521450"/>
            <a:ext cx="17478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sz="900" dirty="0" smtClean="0">
                <a:latin typeface="Calibri" panose="020F0502020204030204" pitchFamily="34" charset="0"/>
              </a:rPr>
              <a:t>2013 </a:t>
            </a:r>
            <a:r>
              <a:rPr lang="en-US" sz="900" dirty="0">
                <a:latin typeface="Calibri" panose="020F0502020204030204" pitchFamily="34" charset="0"/>
              </a:rPr>
              <a:t>SHB All Rights Reserved</a:t>
            </a:r>
            <a:endParaRPr lang="zh-CN" altLang="en-US" sz="900" dirty="0">
              <a:latin typeface="Calibri" panose="020F0502020204030204" pitchFamily="34" charset="0"/>
            </a:endParaRPr>
          </a:p>
        </p:txBody>
      </p:sp>
      <p:sp>
        <p:nvSpPr>
          <p:cNvPr id="385" name="Slide Number Placeholder 5"/>
          <p:cNvSpPr>
            <a:spLocks noGrp="1"/>
          </p:cNvSpPr>
          <p:nvPr>
            <p:ph type="sldNum" sz="quarter" idx="4294967295"/>
          </p:nvPr>
        </p:nvSpPr>
        <p:spPr>
          <a:xfrm>
            <a:off x="7042493" y="6453188"/>
            <a:ext cx="1888941" cy="365125"/>
          </a:xfrm>
          <a:prstGeom prst="rect">
            <a:avLst/>
          </a:prstGeom>
        </p:spPr>
        <p:txBody>
          <a:bodyPr/>
          <a:lstStyle/>
          <a:p>
            <a:r>
              <a:rPr lang="zh-CN" altLang="en-US" sz="900" dirty="0" smtClean="0">
                <a:solidFill>
                  <a:schemeClr val="tx1"/>
                </a:solidFill>
                <a:latin typeface="微软雅黑" panose="020B0503020204020204" pitchFamily="34" charset="-122"/>
                <a:ea typeface="微软雅黑" panose="020B0503020204020204" pitchFamily="34" charset="-122"/>
              </a:rPr>
              <a:t>第</a:t>
            </a:r>
            <a:r>
              <a:rPr lang="en-US" altLang="zh-CN" sz="900" dirty="0" smtClean="0">
                <a:solidFill>
                  <a:schemeClr val="tx1"/>
                </a:solidFill>
                <a:latin typeface="微软雅黑" panose="020B0503020204020204" pitchFamily="34" charset="-122"/>
                <a:ea typeface="微软雅黑" panose="020B0503020204020204" pitchFamily="34" charset="-122"/>
              </a:rPr>
              <a:t>13</a:t>
            </a:r>
            <a:r>
              <a:rPr lang="zh-CN" altLang="en-US" sz="900" dirty="0" smtClean="0">
                <a:solidFill>
                  <a:schemeClr val="tx1"/>
                </a:solidFill>
                <a:latin typeface="微软雅黑" panose="020B0503020204020204" pitchFamily="34" charset="-122"/>
                <a:ea typeface="微软雅黑" panose="020B0503020204020204" pitchFamily="34" charset="-122"/>
              </a:rPr>
              <a:t>页</a:t>
            </a:r>
            <a:endParaRPr lang="zh-CN" altLang="en-US" sz="900" dirty="0">
              <a:solidFill>
                <a:schemeClr val="tx1"/>
              </a:solidFill>
              <a:latin typeface="微软雅黑" panose="020B0503020204020204" pitchFamily="34" charset="-122"/>
              <a:ea typeface="微软雅黑" panose="020B0503020204020204" pitchFamily="34" charset="-122"/>
            </a:endParaRPr>
          </a:p>
        </p:txBody>
      </p:sp>
      <p:pic>
        <p:nvPicPr>
          <p:cNvPr id="131" name="图片 1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82628" y="364581"/>
            <a:ext cx="1748806" cy="429644"/>
          </a:xfrm>
          <a:prstGeom prst="rect">
            <a:avLst/>
          </a:prstGeom>
        </p:spPr>
      </p:pic>
      <p:sp>
        <p:nvSpPr>
          <p:cNvPr id="134" name="Rectangle 89"/>
          <p:cNvSpPr/>
          <p:nvPr/>
        </p:nvSpPr>
        <p:spPr>
          <a:xfrm>
            <a:off x="755576" y="1844824"/>
            <a:ext cx="3240360" cy="4464496"/>
          </a:xfrm>
          <a:prstGeom prst="rect">
            <a:avLst/>
          </a:prstGeom>
          <a:noFill/>
          <a:ln w="28575" cap="flat" cmpd="sng" algn="ctr">
            <a:solidFill>
              <a:srgbClr val="4F81BD"/>
            </a:solidFill>
            <a:prstDash val="solid"/>
          </a:ln>
          <a:effectLst/>
        </p:spPr>
        <p:txBody>
          <a:bodyPr anchor="ctr"/>
          <a:lstStyle/>
          <a:p>
            <a:pPr algn="ctr" fontAlgn="auto">
              <a:spcBef>
                <a:spcPts val="0"/>
              </a:spcBef>
              <a:spcAft>
                <a:spcPts val="0"/>
              </a:spcAft>
              <a:defRPr/>
            </a:pPr>
            <a:endParaRPr lang="zh-CN" altLang="en-US" sz="1200" kern="0">
              <a:solidFill>
                <a:prstClr val="white"/>
              </a:solidFill>
              <a:latin typeface="微软雅黑" pitchFamily="34" charset="-122"/>
              <a:ea typeface="微软雅黑" pitchFamily="34" charset="-122"/>
            </a:endParaRPr>
          </a:p>
        </p:txBody>
      </p:sp>
      <p:sp>
        <p:nvSpPr>
          <p:cNvPr id="135" name="TextBox 86"/>
          <p:cNvSpPr txBox="1">
            <a:spLocks noChangeArrowheads="1"/>
          </p:cNvSpPr>
          <p:nvPr/>
        </p:nvSpPr>
        <p:spPr bwMode="auto">
          <a:xfrm>
            <a:off x="1408936" y="1556792"/>
            <a:ext cx="2286000" cy="457200"/>
          </a:xfrm>
          <a:prstGeom prst="rect">
            <a:avLst/>
          </a:prstGeom>
          <a:solidFill>
            <a:schemeClr val="accent1">
              <a:lumMod val="20000"/>
              <a:lumOff val="80000"/>
            </a:schemeClr>
          </a:solidFill>
          <a:ln w="9525">
            <a:solidFill>
              <a:sysClr val="window" lastClr="FFFFFF"/>
            </a:solidFill>
            <a:miter lim="800000"/>
            <a:headEnd/>
            <a:tailEnd/>
          </a:ln>
        </p:spPr>
        <p:txBody>
          <a:bodyPr wrap="square" anchor="ctr" anchorCtr="0">
            <a:noAutofit/>
          </a:bodyPr>
          <a:lstStyle/>
          <a:p>
            <a:pPr algn="ctr" fontAlgn="auto">
              <a:spcBef>
                <a:spcPts val="0"/>
              </a:spcBef>
              <a:spcAft>
                <a:spcPts val="0"/>
              </a:spcAft>
              <a:defRPr/>
            </a:pPr>
            <a:r>
              <a:rPr lang="en-US" altLang="zh-CN" b="1" kern="0"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1. </a:t>
            </a:r>
            <a:r>
              <a:rPr lang="zh-CN" altLang="en-US" b="1" kern="0" dirty="0" smtClean="0">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找到薄弱环节</a:t>
            </a:r>
            <a:endParaRPr lang="zh-CN" altLang="en-US" b="1" kern="0"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46" name="Rectangle 3"/>
          <p:cNvSpPr>
            <a:spLocks noChangeArrowheads="1"/>
          </p:cNvSpPr>
          <p:nvPr/>
        </p:nvSpPr>
        <p:spPr bwMode="auto">
          <a:xfrm>
            <a:off x="1043608" y="2348880"/>
            <a:ext cx="2821287" cy="3672408"/>
          </a:xfrm>
          <a:prstGeom prst="verticalScroll">
            <a:avLst/>
          </a:prstGeom>
          <a:solidFill>
            <a:schemeClr val="accent1">
              <a:lumMod val="20000"/>
              <a:lumOff val="80000"/>
            </a:schemeClr>
          </a:solidFill>
          <a:ln w="12700">
            <a:solidFill>
              <a:schemeClr val="accent1">
                <a:lumMod val="50000"/>
              </a:schemeClr>
            </a:solidFill>
            <a:miter lim="800000"/>
            <a:headEnd/>
            <a:tailEnd/>
          </a:ln>
        </p:spPr>
        <p:txBody>
          <a:bodyPr lIns="90488" tIns="44450" rIns="90488" bIns="44450"/>
          <a:lstStyle/>
          <a:p>
            <a:pPr marL="88900" indent="-88900" algn="ctr" eaLnBrk="0" fontAlgn="auto" hangingPunct="0">
              <a:spcBef>
                <a:spcPct val="20000"/>
              </a:spcBef>
              <a:spcAft>
                <a:spcPts val="0"/>
              </a:spcAft>
              <a:buClr>
                <a:prstClr val="black"/>
              </a:buClr>
              <a:buSzPct val="75000"/>
              <a:defRPr/>
            </a:pPr>
            <a:endParaRPr lang="en-US" altLang="zh-CN" b="1" kern="0" dirty="0" smtClean="0">
              <a:solidFill>
                <a:prstClr val="black"/>
              </a:solidFill>
              <a:latin typeface="微软雅黑" pitchFamily="34" charset="-122"/>
              <a:ea typeface="微软雅黑" pitchFamily="34" charset="-122"/>
              <a:cs typeface="Arial" charset="0"/>
            </a:endParaRPr>
          </a:p>
          <a:p>
            <a:pPr marL="88900" indent="-88900" eaLnBrk="0" fontAlgn="auto" hangingPunct="0">
              <a:spcBef>
                <a:spcPct val="20000"/>
              </a:spcBef>
              <a:spcAft>
                <a:spcPts val="0"/>
              </a:spcAft>
              <a:buClr>
                <a:prstClr val="black"/>
              </a:buClr>
              <a:buSzPct val="75000"/>
              <a:buFont typeface="+mj-lt"/>
              <a:buAutoNum type="arabicPeriod"/>
              <a:defRPr/>
            </a:pPr>
            <a:endParaRPr lang="en-US" altLang="zh-CN" b="1" kern="0" dirty="0" smtClean="0">
              <a:solidFill>
                <a:prstClr val="black"/>
              </a:solidFill>
              <a:latin typeface="微软雅黑" pitchFamily="34" charset="-122"/>
              <a:ea typeface="微软雅黑" pitchFamily="34" charset="-122"/>
              <a:cs typeface="Arial" charset="0"/>
            </a:endParaRPr>
          </a:p>
          <a:p>
            <a:pPr marL="88900" indent="-88900" eaLnBrk="0" fontAlgn="auto" hangingPunct="0">
              <a:spcBef>
                <a:spcPct val="20000"/>
              </a:spcBef>
              <a:spcAft>
                <a:spcPts val="0"/>
              </a:spcAft>
              <a:buClr>
                <a:prstClr val="black"/>
              </a:buClr>
              <a:buSzPct val="75000"/>
              <a:buFont typeface="+mj-lt"/>
              <a:buAutoNum type="arabicPeriod"/>
              <a:defRPr/>
            </a:pPr>
            <a:r>
              <a:rPr lang="zh-CN" altLang="en-US" kern="0" dirty="0" smtClean="0">
                <a:solidFill>
                  <a:prstClr val="black"/>
                </a:solidFill>
                <a:latin typeface="微软雅黑" pitchFamily="34" charset="-122"/>
                <a:ea typeface="微软雅黑" pitchFamily="34" charset="-122"/>
                <a:cs typeface="Arial" charset="0"/>
              </a:rPr>
              <a:t>管理层需要对企业现状具有深刻的洞察，这些将围绕着数据来进行；</a:t>
            </a:r>
            <a:endParaRPr lang="en-US" altLang="zh-CN" kern="0" dirty="0" smtClean="0">
              <a:solidFill>
                <a:prstClr val="black"/>
              </a:solidFill>
              <a:latin typeface="微软雅黑" pitchFamily="34" charset="-122"/>
              <a:ea typeface="微软雅黑" pitchFamily="34" charset="-122"/>
              <a:cs typeface="Arial" charset="0"/>
            </a:endParaRPr>
          </a:p>
          <a:p>
            <a:pPr marL="88900" indent="-88900" eaLnBrk="0" hangingPunct="0">
              <a:spcBef>
                <a:spcPct val="20000"/>
              </a:spcBef>
              <a:buClr>
                <a:prstClr val="black"/>
              </a:buClr>
              <a:buSzPct val="75000"/>
              <a:buFont typeface="+mj-lt"/>
              <a:buAutoNum type="arabicPeriod"/>
              <a:defRPr/>
            </a:pPr>
            <a:r>
              <a:rPr lang="zh-CN" altLang="en-US" kern="0" dirty="0" smtClean="0">
                <a:solidFill>
                  <a:prstClr val="black"/>
                </a:solidFill>
                <a:latin typeface="微软雅黑" pitchFamily="34" charset="-122"/>
                <a:ea typeface="微软雅黑" pitchFamily="34" charset="-122"/>
                <a:cs typeface="Arial" charset="0"/>
              </a:rPr>
              <a:t>大数据分析技术使得企业能够实时对市场动态做出积极响应</a:t>
            </a:r>
            <a:endParaRPr lang="en-US" altLang="zh-CN" kern="0" dirty="0" smtClean="0">
              <a:solidFill>
                <a:prstClr val="black"/>
              </a:solidFill>
              <a:latin typeface="微软雅黑" pitchFamily="34" charset="-122"/>
              <a:ea typeface="微软雅黑" pitchFamily="34" charset="-122"/>
              <a:cs typeface="Arial" charset="0"/>
            </a:endParaRPr>
          </a:p>
        </p:txBody>
      </p:sp>
      <p:sp>
        <p:nvSpPr>
          <p:cNvPr id="147" name="Rectangle 89"/>
          <p:cNvSpPr/>
          <p:nvPr/>
        </p:nvSpPr>
        <p:spPr>
          <a:xfrm>
            <a:off x="4958288" y="1844824"/>
            <a:ext cx="3214112" cy="4464496"/>
          </a:xfrm>
          <a:prstGeom prst="rect">
            <a:avLst/>
          </a:prstGeom>
          <a:noFill/>
          <a:ln w="28575" cap="flat" cmpd="sng" algn="ctr">
            <a:solidFill>
              <a:srgbClr val="4F81BD"/>
            </a:solidFill>
            <a:prstDash val="solid"/>
          </a:ln>
          <a:effectLst/>
        </p:spPr>
        <p:txBody>
          <a:bodyPr anchor="ctr"/>
          <a:lstStyle/>
          <a:p>
            <a:pPr algn="ctr" fontAlgn="auto">
              <a:spcBef>
                <a:spcPts val="0"/>
              </a:spcBef>
              <a:spcAft>
                <a:spcPts val="0"/>
              </a:spcAft>
              <a:defRPr/>
            </a:pPr>
            <a:endParaRPr lang="zh-CN" altLang="en-US" sz="1200" kern="0">
              <a:solidFill>
                <a:prstClr val="white"/>
              </a:solidFill>
              <a:latin typeface="微软雅黑" pitchFamily="34" charset="-122"/>
              <a:ea typeface="微软雅黑" pitchFamily="34" charset="-122"/>
            </a:endParaRPr>
          </a:p>
        </p:txBody>
      </p:sp>
      <p:sp>
        <p:nvSpPr>
          <p:cNvPr id="148" name="TextBox 86"/>
          <p:cNvSpPr txBox="1">
            <a:spLocks noChangeArrowheads="1"/>
          </p:cNvSpPr>
          <p:nvPr/>
        </p:nvSpPr>
        <p:spPr bwMode="auto">
          <a:xfrm>
            <a:off x="5297368" y="1556792"/>
            <a:ext cx="2286000" cy="457200"/>
          </a:xfrm>
          <a:prstGeom prst="rect">
            <a:avLst/>
          </a:prstGeom>
          <a:solidFill>
            <a:schemeClr val="accent1">
              <a:lumMod val="20000"/>
              <a:lumOff val="80000"/>
            </a:schemeClr>
          </a:solidFill>
          <a:ln w="9525">
            <a:solidFill>
              <a:sysClr val="window" lastClr="FFFFFF"/>
            </a:solidFill>
            <a:miter lim="800000"/>
            <a:headEnd/>
            <a:tailEnd/>
          </a:ln>
        </p:spPr>
        <p:txBody>
          <a:bodyPr wrap="square" anchor="ctr" anchorCtr="0">
            <a:noAutofit/>
          </a:bodyPr>
          <a:lstStyle/>
          <a:p>
            <a:pPr algn="ctr" fontAlgn="auto">
              <a:spcBef>
                <a:spcPts val="0"/>
              </a:spcBef>
              <a:spcAft>
                <a:spcPts val="0"/>
              </a:spcAft>
              <a:defRPr/>
            </a:pPr>
            <a:r>
              <a:rPr lang="en-US" altLang="zh-CN" b="1" kern="0"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2</a:t>
            </a:r>
            <a:r>
              <a:rPr lang="en-US" altLang="zh-CN" b="1" kern="0" dirty="0" smtClean="0">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 </a:t>
            </a:r>
            <a:r>
              <a:rPr lang="zh-CN" altLang="en-US" b="1" kern="0" dirty="0" smtClean="0">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提高竞争优势</a:t>
            </a:r>
            <a:endParaRPr lang="zh-CN" altLang="en-US" b="1" kern="0"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49" name="Rectangle 3"/>
          <p:cNvSpPr>
            <a:spLocks noChangeArrowheads="1"/>
          </p:cNvSpPr>
          <p:nvPr/>
        </p:nvSpPr>
        <p:spPr bwMode="auto">
          <a:xfrm>
            <a:off x="5081344" y="2348880"/>
            <a:ext cx="2875032" cy="3672408"/>
          </a:xfrm>
          <a:prstGeom prst="verticalScroll">
            <a:avLst/>
          </a:prstGeom>
          <a:solidFill>
            <a:schemeClr val="accent1">
              <a:lumMod val="20000"/>
              <a:lumOff val="80000"/>
            </a:schemeClr>
          </a:solidFill>
          <a:ln w="12700">
            <a:solidFill>
              <a:schemeClr val="accent1">
                <a:lumMod val="50000"/>
              </a:schemeClr>
            </a:solidFill>
            <a:miter lim="800000"/>
            <a:headEnd/>
            <a:tailEnd/>
          </a:ln>
        </p:spPr>
        <p:txBody>
          <a:bodyPr lIns="90488" tIns="44450" rIns="90488" bIns="44450"/>
          <a:lstStyle/>
          <a:p>
            <a:pPr marL="88900" indent="-88900" algn="ctr" eaLnBrk="0" fontAlgn="auto" hangingPunct="0">
              <a:spcBef>
                <a:spcPct val="20000"/>
              </a:spcBef>
              <a:spcAft>
                <a:spcPts val="0"/>
              </a:spcAft>
              <a:buClr>
                <a:prstClr val="black"/>
              </a:buClr>
              <a:buSzPct val="75000"/>
              <a:defRPr/>
            </a:pPr>
            <a:endParaRPr lang="en-US" altLang="zh-CN" b="1" kern="0" dirty="0" smtClean="0">
              <a:solidFill>
                <a:prstClr val="black"/>
              </a:solidFill>
              <a:latin typeface="微软雅黑" pitchFamily="34" charset="-122"/>
              <a:ea typeface="微软雅黑" pitchFamily="34" charset="-122"/>
              <a:cs typeface="Arial" charset="0"/>
            </a:endParaRPr>
          </a:p>
          <a:p>
            <a:pPr marL="88900" indent="-88900" eaLnBrk="0" fontAlgn="auto" hangingPunct="0">
              <a:spcBef>
                <a:spcPct val="20000"/>
              </a:spcBef>
              <a:spcAft>
                <a:spcPts val="0"/>
              </a:spcAft>
              <a:buClr>
                <a:prstClr val="black"/>
              </a:buClr>
              <a:buSzPct val="75000"/>
              <a:buFont typeface="+mj-lt"/>
              <a:buAutoNum type="arabicPeriod"/>
              <a:defRPr/>
            </a:pPr>
            <a:endParaRPr lang="en-US" altLang="zh-CN" b="1" kern="0" dirty="0" smtClean="0">
              <a:solidFill>
                <a:prstClr val="black"/>
              </a:solidFill>
              <a:latin typeface="微软雅黑" pitchFamily="34" charset="-122"/>
              <a:ea typeface="微软雅黑" pitchFamily="34" charset="-122"/>
              <a:cs typeface="Arial" charset="0"/>
            </a:endParaRPr>
          </a:p>
          <a:p>
            <a:pPr marL="88900" indent="-88900" eaLnBrk="0" fontAlgn="auto" hangingPunct="0">
              <a:spcBef>
                <a:spcPct val="20000"/>
              </a:spcBef>
              <a:spcAft>
                <a:spcPts val="0"/>
              </a:spcAft>
              <a:buClr>
                <a:prstClr val="black"/>
              </a:buClr>
              <a:buSzPct val="75000"/>
              <a:buFont typeface="+mj-lt"/>
              <a:buAutoNum type="arabicPeriod"/>
              <a:defRPr/>
            </a:pPr>
            <a:r>
              <a:rPr lang="zh-CN" altLang="en-US" kern="0" dirty="0" smtClean="0">
                <a:solidFill>
                  <a:prstClr val="black"/>
                </a:solidFill>
                <a:latin typeface="微软雅黑" pitchFamily="34" charset="-122"/>
                <a:ea typeface="微软雅黑" pitchFamily="34" charset="-122"/>
                <a:cs typeface="Arial" charset="0"/>
              </a:rPr>
              <a:t>以数据为推动力的解决方案将挽救、简化、推动决策；</a:t>
            </a:r>
            <a:endParaRPr lang="en-US" altLang="zh-CN" kern="0" dirty="0" smtClean="0">
              <a:solidFill>
                <a:prstClr val="black"/>
              </a:solidFill>
              <a:latin typeface="微软雅黑" pitchFamily="34" charset="-122"/>
              <a:ea typeface="微软雅黑" pitchFamily="34" charset="-122"/>
              <a:cs typeface="Arial" charset="0"/>
            </a:endParaRPr>
          </a:p>
          <a:p>
            <a:pPr marL="88900" indent="-88900" eaLnBrk="0" hangingPunct="0">
              <a:spcBef>
                <a:spcPct val="20000"/>
              </a:spcBef>
              <a:buClr>
                <a:prstClr val="black"/>
              </a:buClr>
              <a:buSzPct val="75000"/>
              <a:buFont typeface="+mj-lt"/>
              <a:buAutoNum type="arabicPeriod"/>
              <a:defRPr/>
            </a:pPr>
            <a:r>
              <a:rPr lang="zh-CN" altLang="en-US" kern="0" dirty="0" smtClean="0">
                <a:solidFill>
                  <a:prstClr val="black"/>
                </a:solidFill>
                <a:latin typeface="微软雅黑" pitchFamily="34" charset="-122"/>
                <a:ea typeface="微软雅黑" pitchFamily="34" charset="-122"/>
                <a:cs typeface="Arial" charset="0"/>
              </a:rPr>
              <a:t> 了解客户和企业现状、预测需求走势；</a:t>
            </a:r>
            <a:endParaRPr lang="en-US" altLang="zh-CN" kern="0" dirty="0" smtClean="0">
              <a:solidFill>
                <a:prstClr val="black"/>
              </a:solidFill>
              <a:latin typeface="微软雅黑" pitchFamily="34" charset="-122"/>
              <a:ea typeface="微软雅黑" pitchFamily="34" charset="-122"/>
              <a:cs typeface="Arial" charset="0"/>
            </a:endParaRPr>
          </a:p>
          <a:p>
            <a:pPr marL="88900" indent="-88900" eaLnBrk="0" hangingPunct="0">
              <a:spcBef>
                <a:spcPct val="20000"/>
              </a:spcBef>
              <a:buClr>
                <a:prstClr val="black"/>
              </a:buClr>
              <a:buSzPct val="75000"/>
              <a:buFont typeface="+mj-lt"/>
              <a:buAutoNum type="arabicPeriod"/>
              <a:defRPr/>
            </a:pPr>
            <a:r>
              <a:rPr lang="zh-CN" altLang="en-US" kern="0" dirty="0" smtClean="0">
                <a:solidFill>
                  <a:prstClr val="black"/>
                </a:solidFill>
                <a:latin typeface="微软雅黑" pitchFamily="34" charset="-122"/>
                <a:ea typeface="微软雅黑" pitchFamily="34" charset="-122"/>
                <a:cs typeface="Arial" charset="0"/>
              </a:rPr>
              <a:t>提高运营利润，减少支出成本</a:t>
            </a:r>
            <a:endParaRPr lang="en-US" altLang="zh-CN" kern="0" dirty="0" smtClean="0">
              <a:solidFill>
                <a:prstClr val="black"/>
              </a:solidFill>
              <a:latin typeface="微软雅黑" pitchFamily="34" charset="-122"/>
              <a:ea typeface="微软雅黑" pitchFamily="34" charset="-122"/>
              <a:cs typeface="Arial" charset="0"/>
            </a:endParaRPr>
          </a:p>
          <a:p>
            <a:pPr marL="88900" indent="-88900" eaLnBrk="0" hangingPunct="0">
              <a:spcBef>
                <a:spcPct val="20000"/>
              </a:spcBef>
              <a:buClr>
                <a:prstClr val="black"/>
              </a:buClr>
              <a:buSzPct val="75000"/>
              <a:buFont typeface="+mj-lt"/>
              <a:buAutoNum type="arabicPeriod"/>
              <a:defRPr/>
            </a:pPr>
            <a:endParaRPr lang="en-US" altLang="zh-CN" kern="0" dirty="0" smtClean="0">
              <a:solidFill>
                <a:prstClr val="black"/>
              </a:solidFill>
              <a:latin typeface="微软雅黑" pitchFamily="34" charset="-122"/>
              <a:ea typeface="微软雅黑" pitchFamily="34" charset="-122"/>
              <a:cs typeface="Arial" charset="0"/>
            </a:endParaRP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直接连接符 18"/>
          <p:cNvSpPr>
            <a:spLocks noChangeShapeType="1"/>
          </p:cNvSpPr>
          <p:nvPr/>
        </p:nvSpPr>
        <p:spPr bwMode="auto">
          <a:xfrm flipV="1">
            <a:off x="0" y="1051966"/>
            <a:ext cx="9144000" cy="547"/>
          </a:xfrm>
          <a:prstGeom prst="line">
            <a:avLst/>
          </a:prstGeom>
          <a:noFill/>
          <a:ln w="9525" cap="flat"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Rectangle 2"/>
          <p:cNvSpPr txBox="1">
            <a:spLocks noChangeArrowheads="1"/>
          </p:cNvSpPr>
          <p:nvPr/>
        </p:nvSpPr>
        <p:spPr>
          <a:xfrm>
            <a:off x="116606" y="365128"/>
            <a:ext cx="8199810" cy="686838"/>
          </a:xfrm>
          <a:prstGeom prst="rect">
            <a:avLst/>
          </a:prstGeom>
        </p:spPr>
        <p:txBody>
          <a:bodyPr vert="horz" lIns="91440" tIns="45720" rIns="91440" bIns="45720" rtlCol="0" anchor="ctr">
            <a:normAutofit/>
          </a:bodyPr>
          <a:lstStyle/>
          <a:p>
            <a:pPr lvl="0">
              <a:spcBef>
                <a:spcPct val="0"/>
              </a:spcBef>
              <a:defRPr/>
            </a:pPr>
            <a:r>
              <a:rPr lang="zh-CN" altLang="en-US" b="1" dirty="0">
                <a:latin typeface="微软雅黑" pitchFamily="34" charset="-122"/>
                <a:ea typeface="微软雅黑" pitchFamily="34" charset="-122"/>
                <a:cs typeface="+mj-cs"/>
              </a:rPr>
              <a:t>大数据平台的构建</a:t>
            </a:r>
            <a:endParaRPr kumimoji="0" lang="en-US" sz="1800" b="1"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endParaRPr>
          </a:p>
        </p:txBody>
      </p:sp>
      <p:sp>
        <p:nvSpPr>
          <p:cNvPr id="14" name="Rectangle 28"/>
          <p:cNvSpPr/>
          <p:nvPr/>
        </p:nvSpPr>
        <p:spPr>
          <a:xfrm>
            <a:off x="336442" y="4138479"/>
            <a:ext cx="8556038" cy="2098833"/>
          </a:xfrm>
          <a:prstGeom prst="rect">
            <a:avLst/>
          </a:prstGeom>
          <a:solidFill>
            <a:sysClr val="window" lastClr="FFFFFF"/>
          </a:solidFill>
          <a:ln w="12700" cap="flat" cmpd="sng" algn="ctr">
            <a:solidFill>
              <a:sysClr val="windowText" lastClr="000000"/>
            </a:solidFill>
            <a:prstDash val="solid"/>
          </a:ln>
          <a:effectLst>
            <a:outerShdw blurRad="50800" dist="38100" dir="2700000" algn="tl" rotWithShape="0">
              <a:prstClr val="black">
                <a:alpha val="40000"/>
              </a:prstClr>
            </a:outerShdw>
          </a:effectLst>
        </p:spPr>
        <p:txBody>
          <a:bodyPr rtlCol="0" anchor="b"/>
          <a:lstStyle/>
          <a:p>
            <a:pPr lvl="0" eaLnBrk="0" fontAlgn="base" hangingPunct="0">
              <a:lnSpc>
                <a:spcPct val="200000"/>
              </a:lnSpc>
              <a:spcAft>
                <a:spcPct val="0"/>
              </a:spcAft>
              <a:buClr>
                <a:prstClr val="black"/>
              </a:buClr>
              <a:defRPr/>
            </a:pPr>
            <a:r>
              <a:rPr lang="zh-CN" altLang="en-US" sz="1600" kern="0" dirty="0" smtClean="0">
                <a:solidFill>
                  <a:prstClr val="black"/>
                </a:solidFill>
                <a:latin typeface="微软雅黑" pitchFamily="34" charset="-122"/>
                <a:ea typeface="微软雅黑" pitchFamily="34" charset="-122"/>
              </a:rPr>
              <a:t>       以集装箱</a:t>
            </a:r>
            <a:r>
              <a:rPr lang="zh-CN" altLang="en-US" sz="1600" kern="0" dirty="0">
                <a:solidFill>
                  <a:prstClr val="black"/>
                </a:solidFill>
                <a:latin typeface="微软雅黑" pitchFamily="34" charset="-122"/>
                <a:ea typeface="微软雅黑" pitchFamily="34" charset="-122"/>
              </a:rPr>
              <a:t>港口深入调研和大量统计分析为基础，基于成本控制大数据平台和成本控制体系模型，计算港口的产能、产能成本率、单箱作业成本、非增值作业成本等指标，并量化分析船舶服务效率和装卸作业成本的关系，揭示当前港口设备资源配置和调度现状及存在的问题，提出改进的方案，同时为制定灵活合理的装卸费率提供定量的决策依据。</a:t>
            </a:r>
          </a:p>
        </p:txBody>
      </p:sp>
      <p:sp>
        <p:nvSpPr>
          <p:cNvPr id="16" name="Rectangle 27"/>
          <p:cNvSpPr/>
          <p:nvPr/>
        </p:nvSpPr>
        <p:spPr>
          <a:xfrm>
            <a:off x="312722" y="3955053"/>
            <a:ext cx="4835341" cy="365760"/>
          </a:xfrm>
          <a:prstGeom prst="rect">
            <a:avLst/>
          </a:prstGeom>
          <a:solidFill>
            <a:srgbClr val="5B9BD5"/>
          </a:solidFill>
          <a:ln w="28575" cap="flat" cmpd="sng" algn="ctr">
            <a:solidFill>
              <a:srgbClr val="5B9BD5"/>
            </a:solidFill>
            <a:prstDash val="solid"/>
          </a:ln>
          <a:effectLst>
            <a:outerShdw blurRad="50800" dist="38100" dir="2700000" algn="tl" rotWithShape="0">
              <a:prstClr val="black">
                <a:alpha val="40000"/>
              </a:prstClr>
            </a:outerShdw>
          </a:effectLst>
        </p:spPr>
        <p:txBody>
          <a:bodyPr rtlCol="0" anchor="ctr"/>
          <a:lstStyle/>
          <a:p>
            <a:pPr lvl="0"/>
            <a:r>
              <a:rPr lang="zh-CN" altLang="en-US" sz="1400" b="1" kern="0" dirty="0">
                <a:solidFill>
                  <a:prstClr val="white"/>
                </a:solidFill>
                <a:latin typeface="微软雅黑" pitchFamily="34" charset="-122"/>
                <a:ea typeface="微软雅黑" pitchFamily="34" charset="-122"/>
              </a:rPr>
              <a:t>构建集装箱港口装卸作业成本控制数据分析</a:t>
            </a:r>
            <a:r>
              <a:rPr lang="zh-CN" altLang="en-US" sz="1400" b="1" kern="0" dirty="0" smtClean="0">
                <a:solidFill>
                  <a:prstClr val="white"/>
                </a:solidFill>
                <a:latin typeface="微软雅黑" pitchFamily="34" charset="-122"/>
                <a:ea typeface="微软雅黑" pitchFamily="34" charset="-122"/>
              </a:rPr>
              <a:t>方案</a:t>
            </a:r>
            <a:endParaRPr kumimoji="0" lang="en-US" sz="14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sp>
        <p:nvSpPr>
          <p:cNvPr id="17" name="Rectangle 28"/>
          <p:cNvSpPr/>
          <p:nvPr/>
        </p:nvSpPr>
        <p:spPr>
          <a:xfrm>
            <a:off x="327879" y="1523647"/>
            <a:ext cx="8556038" cy="2125047"/>
          </a:xfrm>
          <a:prstGeom prst="rect">
            <a:avLst/>
          </a:prstGeom>
          <a:solidFill>
            <a:sysClr val="window" lastClr="FFFFFF"/>
          </a:solidFill>
          <a:ln w="12700" cap="flat" cmpd="sng" algn="ctr">
            <a:solidFill>
              <a:sysClr val="windowText" lastClr="000000"/>
            </a:solidFill>
            <a:prstDash val="solid"/>
          </a:ln>
          <a:effectLst>
            <a:outerShdw blurRad="50800" dist="38100" dir="2700000" algn="tl" rotWithShape="0">
              <a:prstClr val="black">
                <a:alpha val="40000"/>
              </a:prstClr>
            </a:outerShdw>
          </a:effectLst>
        </p:spPr>
        <p:txBody>
          <a:bodyPr rtlCol="0" anchor="b"/>
          <a:lstStyle/>
          <a:p>
            <a:pPr lvl="0" eaLnBrk="0" fontAlgn="base" hangingPunct="0">
              <a:lnSpc>
                <a:spcPct val="200000"/>
              </a:lnSpc>
              <a:spcAft>
                <a:spcPct val="0"/>
              </a:spcAft>
              <a:buClr>
                <a:prstClr val="black"/>
              </a:buClr>
              <a:defRPr/>
            </a:pPr>
            <a:r>
              <a:rPr lang="zh-CN" altLang="en-US" sz="1600" kern="0" dirty="0" smtClean="0">
                <a:solidFill>
                  <a:prstClr val="black"/>
                </a:solidFill>
                <a:latin typeface="微软雅黑" pitchFamily="34" charset="-122"/>
                <a:ea typeface="微软雅黑" pitchFamily="34" charset="-122"/>
              </a:rPr>
              <a:t>       为</a:t>
            </a:r>
            <a:r>
              <a:rPr lang="zh-CN" altLang="en-US" sz="1600" kern="0" dirty="0">
                <a:solidFill>
                  <a:prstClr val="black"/>
                </a:solidFill>
                <a:latin typeface="微软雅黑" pitchFamily="34" charset="-122"/>
                <a:ea typeface="微软雅黑" pitchFamily="34" charset="-122"/>
              </a:rPr>
              <a:t>提供集装箱港口作业成本控制系统所需要的数据支持，进行成本和效率方面全面的绩效分析，进行企业运作装卸作业时间驱动作业成本的分析，需要获取和利用现有信息系统（</a:t>
            </a:r>
            <a:r>
              <a:rPr lang="en-US" altLang="zh-CN" sz="1600" kern="0" dirty="0">
                <a:solidFill>
                  <a:prstClr val="black"/>
                </a:solidFill>
                <a:latin typeface="微软雅黑" pitchFamily="34" charset="-122"/>
                <a:ea typeface="微软雅黑" pitchFamily="34" charset="-122"/>
              </a:rPr>
              <a:t>TOS</a:t>
            </a:r>
            <a:r>
              <a:rPr lang="zh-CN" altLang="en-US" sz="1600" kern="0" dirty="0">
                <a:solidFill>
                  <a:prstClr val="black"/>
                </a:solidFill>
                <a:latin typeface="微软雅黑" pitchFamily="34" charset="-122"/>
                <a:ea typeface="微软雅黑" pitchFamily="34" charset="-122"/>
              </a:rPr>
              <a:t>）的大量数据。构建适合集装箱港口成本控制系统的大数据平台，在合理时间内达到撷取、管理、处理、并整理成为帮助港口成本控制决策的信息。</a:t>
            </a:r>
          </a:p>
        </p:txBody>
      </p:sp>
      <p:sp>
        <p:nvSpPr>
          <p:cNvPr id="13" name="Rectangle 27"/>
          <p:cNvSpPr/>
          <p:nvPr/>
        </p:nvSpPr>
        <p:spPr>
          <a:xfrm>
            <a:off x="327879" y="1340768"/>
            <a:ext cx="4820183" cy="365760"/>
          </a:xfrm>
          <a:prstGeom prst="rect">
            <a:avLst/>
          </a:prstGeom>
          <a:solidFill>
            <a:srgbClr val="5B9BD5"/>
          </a:solidFill>
          <a:ln w="28575" cap="flat" cmpd="sng" algn="ctr">
            <a:solidFill>
              <a:srgbClr val="5B9BD5"/>
            </a:solidFill>
            <a:prstDash val="solid"/>
          </a:ln>
          <a:effectLst>
            <a:outerShdw blurRad="50800" dist="38100" dir="2700000" algn="tl" rotWithShape="0">
              <a:prstClr val="black">
                <a:alpha val="40000"/>
              </a:prstClr>
            </a:outerShdw>
          </a:effectLst>
        </p:spPr>
        <p:txBody>
          <a:bodyPr rtlCol="0" anchor="ctr"/>
          <a:lstStyle/>
          <a:p>
            <a:pPr lvl="0"/>
            <a:r>
              <a:rPr lang="zh-CN" altLang="en-US" sz="1400" b="1" kern="0" dirty="0">
                <a:solidFill>
                  <a:prstClr val="white"/>
                </a:solidFill>
                <a:latin typeface="微软雅黑" pitchFamily="34" charset="-122"/>
                <a:ea typeface="微软雅黑" pitchFamily="34" charset="-122"/>
              </a:rPr>
              <a:t>集装箱装卸作业</a:t>
            </a:r>
            <a:r>
              <a:rPr lang="zh-CN" altLang="en-US" sz="1400" b="1" kern="0" dirty="0" smtClean="0">
                <a:solidFill>
                  <a:prstClr val="white"/>
                </a:solidFill>
                <a:latin typeface="微软雅黑" pitchFamily="34" charset="-122"/>
                <a:ea typeface="微软雅黑" pitchFamily="34" charset="-122"/>
              </a:rPr>
              <a:t>成本控制</a:t>
            </a:r>
            <a:endParaRPr kumimoji="0" lang="en-US" sz="14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sp>
        <p:nvSpPr>
          <p:cNvPr id="18" name="TextBox 11"/>
          <p:cNvSpPr txBox="1">
            <a:spLocks noChangeArrowheads="1"/>
          </p:cNvSpPr>
          <p:nvPr/>
        </p:nvSpPr>
        <p:spPr bwMode="auto">
          <a:xfrm>
            <a:off x="116606" y="6521450"/>
            <a:ext cx="17478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sz="900" dirty="0" smtClean="0">
                <a:latin typeface="Calibri" panose="020F0502020204030204" pitchFamily="34" charset="0"/>
              </a:rPr>
              <a:t>2013 </a:t>
            </a:r>
            <a:r>
              <a:rPr lang="en-US" sz="900" dirty="0">
                <a:latin typeface="Calibri" panose="020F0502020204030204" pitchFamily="34" charset="0"/>
              </a:rPr>
              <a:t>SHB All Rights Reserved</a:t>
            </a:r>
            <a:endParaRPr lang="zh-CN" altLang="en-US" sz="900" dirty="0">
              <a:latin typeface="Calibri" panose="020F0502020204030204" pitchFamily="34" charset="0"/>
            </a:endParaRPr>
          </a:p>
        </p:txBody>
      </p:sp>
      <p:sp>
        <p:nvSpPr>
          <p:cNvPr id="19" name="Slide Number Placeholder 5"/>
          <p:cNvSpPr>
            <a:spLocks noGrp="1"/>
          </p:cNvSpPr>
          <p:nvPr>
            <p:ph type="sldNum" sz="quarter" idx="4294967295"/>
          </p:nvPr>
        </p:nvSpPr>
        <p:spPr>
          <a:xfrm>
            <a:off x="7042493" y="6453188"/>
            <a:ext cx="1888941" cy="365125"/>
          </a:xfrm>
          <a:prstGeom prst="rect">
            <a:avLst/>
          </a:prstGeom>
        </p:spPr>
        <p:txBody>
          <a:bodyPr/>
          <a:lstStyle/>
          <a:p>
            <a:r>
              <a:rPr lang="zh-CN" altLang="en-US" sz="900" dirty="0" smtClean="0">
                <a:solidFill>
                  <a:schemeClr val="tx1"/>
                </a:solidFill>
                <a:latin typeface="微软雅黑" panose="020B0503020204020204" pitchFamily="34" charset="-122"/>
                <a:ea typeface="微软雅黑" panose="020B0503020204020204" pitchFamily="34" charset="-122"/>
              </a:rPr>
              <a:t>第</a:t>
            </a:r>
            <a:r>
              <a:rPr lang="en-US" altLang="zh-CN" sz="900" dirty="0" smtClean="0">
                <a:solidFill>
                  <a:schemeClr val="tx1"/>
                </a:solidFill>
                <a:latin typeface="微软雅黑" panose="020B0503020204020204" pitchFamily="34" charset="-122"/>
                <a:ea typeface="微软雅黑" panose="020B0503020204020204" pitchFamily="34" charset="-122"/>
              </a:rPr>
              <a:t>11</a:t>
            </a:r>
            <a:r>
              <a:rPr lang="zh-CN" altLang="en-US" sz="900" dirty="0" smtClean="0">
                <a:solidFill>
                  <a:schemeClr val="tx1"/>
                </a:solidFill>
                <a:latin typeface="微软雅黑" panose="020B0503020204020204" pitchFamily="34" charset="-122"/>
                <a:ea typeface="微软雅黑" panose="020B0503020204020204" pitchFamily="34" charset="-122"/>
              </a:rPr>
              <a:t>页</a:t>
            </a:r>
            <a:endParaRPr lang="zh-CN" altLang="en-US" sz="9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82628" y="364581"/>
            <a:ext cx="1748806" cy="429644"/>
          </a:xfrm>
          <a:prstGeom prst="rect">
            <a:avLst/>
          </a:prstGeom>
        </p:spPr>
      </p:pic>
    </p:spTree>
    <p:extLst>
      <p:ext uri="{BB962C8B-B14F-4D97-AF65-F5344CB8AC3E}">
        <p14:creationId xmlns:p14="http://schemas.microsoft.com/office/powerpoint/2010/main" val="3890919641"/>
      </p:ext>
    </p:extLst>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13"/>
          <p:cNvSpPr txBox="1">
            <a:spLocks noChangeArrowheads="1"/>
          </p:cNvSpPr>
          <p:nvPr/>
        </p:nvSpPr>
        <p:spPr bwMode="auto">
          <a:xfrm>
            <a:off x="7593761" y="889324"/>
            <a:ext cx="352982" cy="369332"/>
          </a:xfrm>
          <a:prstGeom prst="rect">
            <a:avLst/>
          </a:prstGeom>
          <a:noFill/>
          <a:ln w="12700">
            <a:noFill/>
            <a:miter lim="800000"/>
            <a:headEnd/>
            <a:tailEnd/>
          </a:ln>
        </p:spPr>
        <p:txBody>
          <a:bodyPr wrap="none">
            <a:spAutoFit/>
          </a:bodyPr>
          <a:lstStyle/>
          <a:p>
            <a:r>
              <a:rPr lang="en-IE" altLang="zh-CN">
                <a:solidFill>
                  <a:srgbClr val="F8F8F8"/>
                </a:solidFill>
                <a:latin typeface="微软雅黑" pitchFamily="34" charset="-122"/>
                <a:ea typeface="微软雅黑" pitchFamily="34" charset="-122"/>
              </a:rPr>
              <a:t>...</a:t>
            </a:r>
          </a:p>
        </p:txBody>
      </p:sp>
      <p:sp>
        <p:nvSpPr>
          <p:cNvPr id="40" name="直接连接符 18"/>
          <p:cNvSpPr>
            <a:spLocks noChangeShapeType="1"/>
          </p:cNvSpPr>
          <p:nvPr/>
        </p:nvSpPr>
        <p:spPr bwMode="auto">
          <a:xfrm flipV="1">
            <a:off x="0" y="1051966"/>
            <a:ext cx="9144000" cy="547"/>
          </a:xfrm>
          <a:prstGeom prst="line">
            <a:avLst/>
          </a:prstGeom>
          <a:noFill/>
          <a:ln w="9525" cap="flat"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 name="Rectangle 2"/>
          <p:cNvSpPr txBox="1">
            <a:spLocks noChangeArrowheads="1"/>
          </p:cNvSpPr>
          <p:nvPr/>
        </p:nvSpPr>
        <p:spPr>
          <a:xfrm>
            <a:off x="116606" y="365128"/>
            <a:ext cx="8199810" cy="686838"/>
          </a:xfrm>
          <a:prstGeom prst="rect">
            <a:avLst/>
          </a:prstGeom>
        </p:spPr>
        <p:txBody>
          <a:bodyPr vert="horz" lIns="91440" tIns="45720" rIns="91440" bIns="45720" rtlCol="0" anchor="ctr">
            <a:normAutofit/>
          </a:bodyPr>
          <a:lstStyle/>
          <a:p>
            <a:pPr lvl="0">
              <a:spcBef>
                <a:spcPct val="0"/>
              </a:spcBef>
              <a:defRPr/>
            </a:pPr>
            <a:r>
              <a:rPr lang="zh-CN" altLang="en-US" b="1" dirty="0">
                <a:latin typeface="微软雅黑" pitchFamily="34" charset="-122"/>
                <a:ea typeface="微软雅黑" pitchFamily="34" charset="-122"/>
                <a:cs typeface="+mj-cs"/>
              </a:rPr>
              <a:t>多维度成本分析能够深入到企业的流程环节</a:t>
            </a:r>
            <a:endParaRPr kumimoji="0" lang="en-US" sz="1800" b="1"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endParaRPr>
          </a:p>
        </p:txBody>
      </p:sp>
      <p:grpSp>
        <p:nvGrpSpPr>
          <p:cNvPr id="43" name="Group 30"/>
          <p:cNvGrpSpPr>
            <a:grpSpLocks/>
          </p:cNvGrpSpPr>
          <p:nvPr/>
        </p:nvGrpSpPr>
        <p:grpSpPr bwMode="auto">
          <a:xfrm>
            <a:off x="395536" y="1412776"/>
            <a:ext cx="822960" cy="274320"/>
            <a:chOff x="5239" y="1121"/>
            <a:chExt cx="497" cy="216"/>
          </a:xfrm>
        </p:grpSpPr>
        <p:sp>
          <p:nvSpPr>
            <p:cNvPr id="44" name="Line 31"/>
            <p:cNvSpPr>
              <a:spLocks noChangeShapeType="1"/>
            </p:cNvSpPr>
            <p:nvPr/>
          </p:nvSpPr>
          <p:spPr bwMode="auto">
            <a:xfrm>
              <a:off x="5239" y="1121"/>
              <a:ext cx="497" cy="0"/>
            </a:xfrm>
            <a:prstGeom prst="line">
              <a:avLst/>
            </a:prstGeom>
            <a:noFill/>
            <a:ln w="6350">
              <a:solidFill>
                <a:srgbClr val="FF0000"/>
              </a:solidFill>
              <a:round/>
              <a:headEnd/>
              <a:tailEnd/>
            </a:ln>
            <a:effectLst/>
          </p:spPr>
          <p:txBody>
            <a:bodyPr wrap="none" anchor="ctr"/>
            <a:lstStyle/>
            <a:p>
              <a:pPr algn="ctr"/>
              <a:endParaRPr lang="en-US" sz="1200" b="1">
                <a:solidFill>
                  <a:prstClr val="black"/>
                </a:solidFill>
                <a:latin typeface="微软雅黑" pitchFamily="34" charset="-122"/>
                <a:ea typeface="微软雅黑" pitchFamily="34" charset="-122"/>
              </a:endParaRPr>
            </a:p>
          </p:txBody>
        </p:sp>
        <p:sp>
          <p:nvSpPr>
            <p:cNvPr id="45" name="Text Box 32"/>
            <p:cNvSpPr txBox="1">
              <a:spLocks noChangeArrowheads="1"/>
            </p:cNvSpPr>
            <p:nvPr/>
          </p:nvSpPr>
          <p:spPr bwMode="auto">
            <a:xfrm>
              <a:off x="5259" y="1157"/>
              <a:ext cx="457" cy="144"/>
            </a:xfrm>
            <a:prstGeom prst="rect">
              <a:avLst/>
            </a:prstGeom>
            <a:noFill/>
            <a:ln w="6350" algn="ctr">
              <a:noFill/>
              <a:miter lim="800000"/>
              <a:headEnd/>
              <a:tailEnd/>
            </a:ln>
            <a:effectLst/>
          </p:spPr>
          <p:txBody>
            <a:bodyPr lIns="0" tIns="0" rIns="0" bIns="0"/>
            <a:lstStyle/>
            <a:p>
              <a:pPr algn="ctr">
                <a:spcBef>
                  <a:spcPct val="50000"/>
                </a:spcBef>
              </a:pPr>
              <a:r>
                <a:rPr lang="zh-CN" altLang="en-US" sz="1200" b="1" dirty="0" smtClean="0">
                  <a:solidFill>
                    <a:srgbClr val="FF0000"/>
                  </a:solidFill>
                  <a:latin typeface="微软雅黑" pitchFamily="34" charset="-122"/>
                  <a:ea typeface="微软雅黑" pitchFamily="34" charset="-122"/>
                </a:rPr>
                <a:t>示例</a:t>
              </a:r>
              <a:endParaRPr lang="zh-CN" altLang="en-US" sz="1200" b="1" dirty="0">
                <a:solidFill>
                  <a:srgbClr val="FF0000"/>
                </a:solidFill>
                <a:latin typeface="微软雅黑" pitchFamily="34" charset="-122"/>
                <a:ea typeface="微软雅黑" pitchFamily="34" charset="-122"/>
              </a:endParaRPr>
            </a:p>
          </p:txBody>
        </p:sp>
        <p:sp>
          <p:nvSpPr>
            <p:cNvPr id="46" name="Line 33"/>
            <p:cNvSpPr>
              <a:spLocks noChangeShapeType="1"/>
            </p:cNvSpPr>
            <p:nvPr/>
          </p:nvSpPr>
          <p:spPr bwMode="auto">
            <a:xfrm>
              <a:off x="5239" y="1337"/>
              <a:ext cx="497" cy="0"/>
            </a:xfrm>
            <a:prstGeom prst="line">
              <a:avLst/>
            </a:prstGeom>
            <a:noFill/>
            <a:ln w="6350">
              <a:solidFill>
                <a:srgbClr val="FF0000"/>
              </a:solidFill>
              <a:round/>
              <a:headEnd/>
              <a:tailEnd/>
            </a:ln>
            <a:effectLst/>
          </p:spPr>
          <p:txBody>
            <a:bodyPr wrap="none" anchor="ctr"/>
            <a:lstStyle/>
            <a:p>
              <a:pPr algn="ctr"/>
              <a:endParaRPr lang="en-US" sz="1200" b="1">
                <a:solidFill>
                  <a:prstClr val="black"/>
                </a:solidFill>
                <a:latin typeface="微软雅黑" pitchFamily="34" charset="-122"/>
                <a:ea typeface="微软雅黑" pitchFamily="34" charset="-122"/>
              </a:endParaRPr>
            </a:p>
          </p:txBody>
        </p:sp>
      </p:grpSp>
      <p:sp>
        <p:nvSpPr>
          <p:cNvPr id="47" name="Rectangle 198"/>
          <p:cNvSpPr/>
          <p:nvPr/>
        </p:nvSpPr>
        <p:spPr>
          <a:xfrm>
            <a:off x="2264639" y="1929214"/>
            <a:ext cx="4997278" cy="338554"/>
          </a:xfrm>
          <a:prstGeom prst="rect">
            <a:avLst/>
          </a:prstGeom>
        </p:spPr>
        <p:txBody>
          <a:bodyPr wrap="square">
            <a:spAutoFit/>
          </a:bodyPr>
          <a:lstStyle/>
          <a:p>
            <a:r>
              <a:rPr kumimoji="1" lang="zh-CN" altLang="en-US" sz="1600" b="1" dirty="0" smtClean="0">
                <a:solidFill>
                  <a:prstClr val="white"/>
                </a:solidFill>
                <a:latin typeface="微软雅黑" pitchFamily="34" charset="-122"/>
                <a:ea typeface="微软雅黑" pitchFamily="34" charset="-122"/>
              </a:rPr>
              <a:t>分航线</a:t>
            </a:r>
            <a:r>
              <a:rPr kumimoji="1" lang="en-US" altLang="zh-CN" sz="1600" b="1" dirty="0" smtClean="0">
                <a:solidFill>
                  <a:prstClr val="white"/>
                </a:solidFill>
                <a:latin typeface="微软雅黑" pitchFamily="34" charset="-122"/>
                <a:ea typeface="微软雅黑" pitchFamily="34" charset="-122"/>
              </a:rPr>
              <a:t>/</a:t>
            </a:r>
            <a:r>
              <a:rPr kumimoji="1" lang="zh-CN" altLang="en-US" sz="1600" b="1" dirty="0" smtClean="0">
                <a:solidFill>
                  <a:prstClr val="white"/>
                </a:solidFill>
                <a:latin typeface="微软雅黑" pitchFamily="34" charset="-122"/>
                <a:ea typeface="微软雅黑" pitchFamily="34" charset="-122"/>
              </a:rPr>
              <a:t>航段</a:t>
            </a:r>
            <a:r>
              <a:rPr kumimoji="1" lang="en-US" altLang="zh-CN" sz="1600" b="1" dirty="0" smtClean="0">
                <a:solidFill>
                  <a:prstClr val="white"/>
                </a:solidFill>
                <a:latin typeface="微软雅黑" pitchFamily="34" charset="-122"/>
                <a:ea typeface="微软雅黑" pitchFamily="34" charset="-122"/>
              </a:rPr>
              <a:t>/</a:t>
            </a:r>
            <a:r>
              <a:rPr kumimoji="1" lang="zh-CN" altLang="en-US" sz="1600" b="1" dirty="0" smtClean="0">
                <a:solidFill>
                  <a:prstClr val="white"/>
                </a:solidFill>
                <a:latin typeface="微软雅黑" pitchFamily="34" charset="-122"/>
                <a:ea typeface="微软雅黑" pitchFamily="34" charset="-122"/>
              </a:rPr>
              <a:t>航班</a:t>
            </a:r>
            <a:r>
              <a:rPr kumimoji="1" lang="en-US" altLang="zh-CN" sz="1600" b="1" dirty="0" smtClean="0">
                <a:solidFill>
                  <a:prstClr val="white"/>
                </a:solidFill>
                <a:latin typeface="微软雅黑" pitchFamily="34" charset="-122"/>
                <a:ea typeface="微软雅黑" pitchFamily="34" charset="-122"/>
              </a:rPr>
              <a:t>/</a:t>
            </a:r>
            <a:r>
              <a:rPr kumimoji="1" lang="zh-CN" altLang="en-US" sz="1600" b="1" dirty="0" smtClean="0">
                <a:solidFill>
                  <a:prstClr val="white"/>
                </a:solidFill>
                <a:latin typeface="微软雅黑" pitchFamily="34" charset="-122"/>
                <a:ea typeface="微软雅黑" pitchFamily="34" charset="-122"/>
              </a:rPr>
              <a:t>航站、分客舱</a:t>
            </a:r>
            <a:r>
              <a:rPr kumimoji="1" lang="en-US" altLang="zh-CN" sz="1600" b="1" dirty="0" smtClean="0">
                <a:solidFill>
                  <a:prstClr val="white"/>
                </a:solidFill>
                <a:latin typeface="微软雅黑" pitchFamily="34" charset="-122"/>
                <a:ea typeface="微软雅黑" pitchFamily="34" charset="-122"/>
              </a:rPr>
              <a:t>/</a:t>
            </a:r>
            <a:r>
              <a:rPr kumimoji="1" lang="zh-CN" altLang="en-US" sz="1600" b="1" dirty="0" smtClean="0">
                <a:solidFill>
                  <a:prstClr val="white"/>
                </a:solidFill>
                <a:latin typeface="微软雅黑" pitchFamily="34" charset="-122"/>
                <a:ea typeface="微软雅黑" pitchFamily="34" charset="-122"/>
              </a:rPr>
              <a:t>机型、分客户</a:t>
            </a:r>
            <a:r>
              <a:rPr kumimoji="1" lang="en-US" altLang="zh-CN" sz="1600" b="1" dirty="0" smtClean="0">
                <a:solidFill>
                  <a:prstClr val="white"/>
                </a:solidFill>
                <a:latin typeface="微软雅黑" pitchFamily="34" charset="-122"/>
                <a:ea typeface="微软雅黑" pitchFamily="34" charset="-122"/>
              </a:rPr>
              <a:t>/</a:t>
            </a:r>
            <a:r>
              <a:rPr kumimoji="1" lang="zh-CN" altLang="en-US" sz="1600" b="1" dirty="0" smtClean="0">
                <a:solidFill>
                  <a:prstClr val="white"/>
                </a:solidFill>
                <a:latin typeface="微软雅黑" pitchFamily="34" charset="-122"/>
                <a:ea typeface="微软雅黑" pitchFamily="34" charset="-122"/>
              </a:rPr>
              <a:t>渠道</a:t>
            </a:r>
            <a:endParaRPr lang="en-US" sz="1600" dirty="0">
              <a:solidFill>
                <a:prstClr val="white"/>
              </a:solidFill>
              <a:latin typeface="微软雅黑" pitchFamily="34" charset="-122"/>
              <a:ea typeface="微软雅黑" pitchFamily="34" charset="-122"/>
            </a:endParaRPr>
          </a:p>
        </p:txBody>
      </p:sp>
      <p:sp>
        <p:nvSpPr>
          <p:cNvPr id="48" name="Freeform 2"/>
          <p:cNvSpPr>
            <a:spLocks/>
          </p:cNvSpPr>
          <p:nvPr/>
        </p:nvSpPr>
        <p:spPr bwMode="auto">
          <a:xfrm>
            <a:off x="2344640" y="2707909"/>
            <a:ext cx="3972282" cy="2622490"/>
          </a:xfrm>
          <a:custGeom>
            <a:avLst/>
            <a:gdLst>
              <a:gd name="T0" fmla="*/ 0 w 5004"/>
              <a:gd name="T1" fmla="*/ 0 h 1288"/>
              <a:gd name="T2" fmla="*/ 5004 w 5004"/>
              <a:gd name="T3" fmla="*/ 1212 h 1288"/>
              <a:gd name="T4" fmla="*/ 4962 w 5004"/>
              <a:gd name="T5" fmla="*/ 1233 h 1288"/>
              <a:gd name="T6" fmla="*/ 4872 w 5004"/>
              <a:gd name="T7" fmla="*/ 1212 h 1288"/>
              <a:gd name="T8" fmla="*/ 4747 w 5004"/>
              <a:gd name="T9" fmla="*/ 1200 h 1288"/>
              <a:gd name="T10" fmla="*/ 4644 w 5004"/>
              <a:gd name="T11" fmla="*/ 1211 h 1288"/>
              <a:gd name="T12" fmla="*/ 4536 w 5004"/>
              <a:gd name="T13" fmla="*/ 1188 h 1288"/>
              <a:gd name="T14" fmla="*/ 4480 w 5004"/>
              <a:gd name="T15" fmla="*/ 1163 h 1288"/>
              <a:gd name="T16" fmla="*/ 4408 w 5004"/>
              <a:gd name="T17" fmla="*/ 1172 h 1288"/>
              <a:gd name="T18" fmla="*/ 4297 w 5004"/>
              <a:gd name="T19" fmla="*/ 1212 h 1288"/>
              <a:gd name="T20" fmla="*/ 4219 w 5004"/>
              <a:gd name="T21" fmla="*/ 1215 h 1288"/>
              <a:gd name="T22" fmla="*/ 4171 w 5004"/>
              <a:gd name="T23" fmla="*/ 1242 h 1288"/>
              <a:gd name="T24" fmla="*/ 4078 w 5004"/>
              <a:gd name="T25" fmla="*/ 1252 h 1288"/>
              <a:gd name="T26" fmla="*/ 4073 w 5004"/>
              <a:gd name="T27" fmla="*/ 1248 h 1288"/>
              <a:gd name="T28" fmla="*/ 3987 w 5004"/>
              <a:gd name="T29" fmla="*/ 1258 h 1288"/>
              <a:gd name="T30" fmla="*/ 3646 w 5004"/>
              <a:gd name="T31" fmla="*/ 1263 h 1288"/>
              <a:gd name="T32" fmla="*/ 3562 w 5004"/>
              <a:gd name="T33" fmla="*/ 1260 h 1288"/>
              <a:gd name="T34" fmla="*/ 3521 w 5004"/>
              <a:gd name="T35" fmla="*/ 1239 h 1288"/>
              <a:gd name="T36" fmla="*/ 3451 w 5004"/>
              <a:gd name="T37" fmla="*/ 1225 h 1288"/>
              <a:gd name="T38" fmla="*/ 3377 w 5004"/>
              <a:gd name="T39" fmla="*/ 1243 h 1288"/>
              <a:gd name="T40" fmla="*/ 3348 w 5004"/>
              <a:gd name="T41" fmla="*/ 1269 h 1288"/>
              <a:gd name="T42" fmla="*/ 3285 w 5004"/>
              <a:gd name="T43" fmla="*/ 1252 h 1288"/>
              <a:gd name="T44" fmla="*/ 3202 w 5004"/>
              <a:gd name="T45" fmla="*/ 1218 h 1288"/>
              <a:gd name="T46" fmla="*/ 3089 w 5004"/>
              <a:gd name="T47" fmla="*/ 1222 h 1288"/>
              <a:gd name="T48" fmla="*/ 2934 w 5004"/>
              <a:gd name="T49" fmla="*/ 1273 h 1288"/>
              <a:gd name="T50" fmla="*/ 2753 w 5004"/>
              <a:gd name="T51" fmla="*/ 1273 h 1288"/>
              <a:gd name="T52" fmla="*/ 2551 w 5004"/>
              <a:gd name="T53" fmla="*/ 1251 h 1288"/>
              <a:gd name="T54" fmla="*/ 2449 w 5004"/>
              <a:gd name="T55" fmla="*/ 1285 h 1288"/>
              <a:gd name="T56" fmla="*/ 2385 w 5004"/>
              <a:gd name="T57" fmla="*/ 1273 h 1288"/>
              <a:gd name="T58" fmla="*/ 2304 w 5004"/>
              <a:gd name="T59" fmla="*/ 1245 h 1288"/>
              <a:gd name="T60" fmla="*/ 2234 w 5004"/>
              <a:gd name="T61" fmla="*/ 1248 h 1288"/>
              <a:gd name="T62" fmla="*/ 2116 w 5004"/>
              <a:gd name="T63" fmla="*/ 1233 h 1288"/>
              <a:gd name="T64" fmla="*/ 2053 w 5004"/>
              <a:gd name="T65" fmla="*/ 1237 h 1288"/>
              <a:gd name="T66" fmla="*/ 1970 w 5004"/>
              <a:gd name="T67" fmla="*/ 1206 h 1288"/>
              <a:gd name="T68" fmla="*/ 1912 w 5004"/>
              <a:gd name="T69" fmla="*/ 1185 h 1288"/>
              <a:gd name="T70" fmla="*/ 1850 w 5004"/>
              <a:gd name="T71" fmla="*/ 1246 h 1288"/>
              <a:gd name="T72" fmla="*/ 1777 w 5004"/>
              <a:gd name="T73" fmla="*/ 1279 h 1288"/>
              <a:gd name="T74" fmla="*/ 1471 w 5004"/>
              <a:gd name="T75" fmla="*/ 1221 h 1288"/>
              <a:gd name="T76" fmla="*/ 1383 w 5004"/>
              <a:gd name="T77" fmla="*/ 1206 h 1288"/>
              <a:gd name="T78" fmla="*/ 1317 w 5004"/>
              <a:gd name="T79" fmla="*/ 1196 h 1288"/>
              <a:gd name="T80" fmla="*/ 1241 w 5004"/>
              <a:gd name="T81" fmla="*/ 1222 h 1288"/>
              <a:gd name="T82" fmla="*/ 1141 w 5004"/>
              <a:gd name="T83" fmla="*/ 1260 h 1288"/>
              <a:gd name="T84" fmla="*/ 949 w 5004"/>
              <a:gd name="T85" fmla="*/ 1267 h 1288"/>
              <a:gd name="T86" fmla="*/ 851 w 5004"/>
              <a:gd name="T87" fmla="*/ 1248 h 1288"/>
              <a:gd name="T88" fmla="*/ 730 w 5004"/>
              <a:gd name="T89" fmla="*/ 1179 h 1288"/>
              <a:gd name="T90" fmla="*/ 692 w 5004"/>
              <a:gd name="T91" fmla="*/ 1185 h 1288"/>
              <a:gd name="T92" fmla="*/ 608 w 5004"/>
              <a:gd name="T93" fmla="*/ 1230 h 1288"/>
              <a:gd name="T94" fmla="*/ 505 w 5004"/>
              <a:gd name="T95" fmla="*/ 1234 h 1288"/>
              <a:gd name="T96" fmla="*/ 408 w 5004"/>
              <a:gd name="T97" fmla="*/ 1214 h 1288"/>
              <a:gd name="T98" fmla="*/ 334 w 5004"/>
              <a:gd name="T99" fmla="*/ 1218 h 1288"/>
              <a:gd name="T100" fmla="*/ 292 w 5004"/>
              <a:gd name="T101" fmla="*/ 1234 h 1288"/>
              <a:gd name="T102" fmla="*/ 99 w 5004"/>
              <a:gd name="T103" fmla="*/ 1200 h 1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004" h="1288">
                <a:moveTo>
                  <a:pt x="0" y="1175"/>
                </a:moveTo>
                <a:lnTo>
                  <a:pt x="0" y="0"/>
                </a:lnTo>
                <a:lnTo>
                  <a:pt x="5004" y="0"/>
                </a:lnTo>
                <a:lnTo>
                  <a:pt x="5004" y="1212"/>
                </a:lnTo>
                <a:lnTo>
                  <a:pt x="4986" y="1227"/>
                </a:lnTo>
                <a:lnTo>
                  <a:pt x="4962" y="1233"/>
                </a:lnTo>
                <a:lnTo>
                  <a:pt x="4924" y="1227"/>
                </a:lnTo>
                <a:lnTo>
                  <a:pt x="4872" y="1212"/>
                </a:lnTo>
                <a:lnTo>
                  <a:pt x="4810" y="1203"/>
                </a:lnTo>
                <a:lnTo>
                  <a:pt x="4747" y="1200"/>
                </a:lnTo>
                <a:lnTo>
                  <a:pt x="4694" y="1206"/>
                </a:lnTo>
                <a:lnTo>
                  <a:pt x="4644" y="1211"/>
                </a:lnTo>
                <a:lnTo>
                  <a:pt x="4588" y="1203"/>
                </a:lnTo>
                <a:lnTo>
                  <a:pt x="4536" y="1188"/>
                </a:lnTo>
                <a:lnTo>
                  <a:pt x="4497" y="1170"/>
                </a:lnTo>
                <a:lnTo>
                  <a:pt x="4480" y="1163"/>
                </a:lnTo>
                <a:lnTo>
                  <a:pt x="4458" y="1161"/>
                </a:lnTo>
                <a:lnTo>
                  <a:pt x="4408" y="1172"/>
                </a:lnTo>
                <a:lnTo>
                  <a:pt x="4326" y="1206"/>
                </a:lnTo>
                <a:lnTo>
                  <a:pt x="4297" y="1212"/>
                </a:lnTo>
                <a:lnTo>
                  <a:pt x="4257" y="1214"/>
                </a:lnTo>
                <a:lnTo>
                  <a:pt x="4219" y="1215"/>
                </a:lnTo>
                <a:lnTo>
                  <a:pt x="4192" y="1227"/>
                </a:lnTo>
                <a:lnTo>
                  <a:pt x="4171" y="1242"/>
                </a:lnTo>
                <a:lnTo>
                  <a:pt x="4145" y="1252"/>
                </a:lnTo>
                <a:lnTo>
                  <a:pt x="4078" y="1252"/>
                </a:lnTo>
                <a:lnTo>
                  <a:pt x="4065" y="1248"/>
                </a:lnTo>
                <a:lnTo>
                  <a:pt x="4073" y="1248"/>
                </a:lnTo>
                <a:lnTo>
                  <a:pt x="4061" y="1251"/>
                </a:lnTo>
                <a:lnTo>
                  <a:pt x="3987" y="1258"/>
                </a:lnTo>
                <a:lnTo>
                  <a:pt x="3757" y="1263"/>
                </a:lnTo>
                <a:lnTo>
                  <a:pt x="3646" y="1263"/>
                </a:lnTo>
                <a:lnTo>
                  <a:pt x="3599" y="1263"/>
                </a:lnTo>
                <a:lnTo>
                  <a:pt x="3562" y="1260"/>
                </a:lnTo>
                <a:lnTo>
                  <a:pt x="3534" y="1248"/>
                </a:lnTo>
                <a:lnTo>
                  <a:pt x="3521" y="1239"/>
                </a:lnTo>
                <a:lnTo>
                  <a:pt x="3501" y="1231"/>
                </a:lnTo>
                <a:lnTo>
                  <a:pt x="3451" y="1225"/>
                </a:lnTo>
                <a:lnTo>
                  <a:pt x="3399" y="1233"/>
                </a:lnTo>
                <a:lnTo>
                  <a:pt x="3377" y="1243"/>
                </a:lnTo>
                <a:lnTo>
                  <a:pt x="3361" y="1258"/>
                </a:lnTo>
                <a:lnTo>
                  <a:pt x="3348" y="1269"/>
                </a:lnTo>
                <a:lnTo>
                  <a:pt x="3329" y="1270"/>
                </a:lnTo>
                <a:lnTo>
                  <a:pt x="3285" y="1252"/>
                </a:lnTo>
                <a:lnTo>
                  <a:pt x="3231" y="1227"/>
                </a:lnTo>
                <a:lnTo>
                  <a:pt x="3202" y="1218"/>
                </a:lnTo>
                <a:lnTo>
                  <a:pt x="3172" y="1217"/>
                </a:lnTo>
                <a:lnTo>
                  <a:pt x="3089" y="1222"/>
                </a:lnTo>
                <a:lnTo>
                  <a:pt x="2988" y="1252"/>
                </a:lnTo>
                <a:lnTo>
                  <a:pt x="2934" y="1273"/>
                </a:lnTo>
                <a:lnTo>
                  <a:pt x="2900" y="1282"/>
                </a:lnTo>
                <a:lnTo>
                  <a:pt x="2753" y="1273"/>
                </a:lnTo>
                <a:lnTo>
                  <a:pt x="2588" y="1254"/>
                </a:lnTo>
                <a:lnTo>
                  <a:pt x="2551" y="1251"/>
                </a:lnTo>
                <a:lnTo>
                  <a:pt x="2519" y="1258"/>
                </a:lnTo>
                <a:lnTo>
                  <a:pt x="2449" y="1285"/>
                </a:lnTo>
                <a:lnTo>
                  <a:pt x="2416" y="1288"/>
                </a:lnTo>
                <a:lnTo>
                  <a:pt x="2385" y="1273"/>
                </a:lnTo>
                <a:lnTo>
                  <a:pt x="2348" y="1254"/>
                </a:lnTo>
                <a:lnTo>
                  <a:pt x="2304" y="1245"/>
                </a:lnTo>
                <a:lnTo>
                  <a:pt x="2264" y="1243"/>
                </a:lnTo>
                <a:lnTo>
                  <a:pt x="2234" y="1248"/>
                </a:lnTo>
                <a:lnTo>
                  <a:pt x="2171" y="1243"/>
                </a:lnTo>
                <a:lnTo>
                  <a:pt x="2116" y="1233"/>
                </a:lnTo>
                <a:lnTo>
                  <a:pt x="2094" y="1231"/>
                </a:lnTo>
                <a:lnTo>
                  <a:pt x="2053" y="1237"/>
                </a:lnTo>
                <a:lnTo>
                  <a:pt x="2013" y="1228"/>
                </a:lnTo>
                <a:lnTo>
                  <a:pt x="1970" y="1206"/>
                </a:lnTo>
                <a:lnTo>
                  <a:pt x="1929" y="1187"/>
                </a:lnTo>
                <a:lnTo>
                  <a:pt x="1912" y="1185"/>
                </a:lnTo>
                <a:lnTo>
                  <a:pt x="1899" y="1191"/>
                </a:lnTo>
                <a:lnTo>
                  <a:pt x="1850" y="1246"/>
                </a:lnTo>
                <a:lnTo>
                  <a:pt x="1818" y="1270"/>
                </a:lnTo>
                <a:lnTo>
                  <a:pt x="1777" y="1279"/>
                </a:lnTo>
                <a:lnTo>
                  <a:pt x="1512" y="1242"/>
                </a:lnTo>
                <a:lnTo>
                  <a:pt x="1471" y="1221"/>
                </a:lnTo>
                <a:lnTo>
                  <a:pt x="1436" y="1209"/>
                </a:lnTo>
                <a:lnTo>
                  <a:pt x="1383" y="1206"/>
                </a:lnTo>
                <a:lnTo>
                  <a:pt x="1340" y="1203"/>
                </a:lnTo>
                <a:lnTo>
                  <a:pt x="1317" y="1196"/>
                </a:lnTo>
                <a:lnTo>
                  <a:pt x="1291" y="1199"/>
                </a:lnTo>
                <a:lnTo>
                  <a:pt x="1241" y="1222"/>
                </a:lnTo>
                <a:lnTo>
                  <a:pt x="1182" y="1251"/>
                </a:lnTo>
                <a:lnTo>
                  <a:pt x="1141" y="1260"/>
                </a:lnTo>
                <a:lnTo>
                  <a:pt x="1052" y="1263"/>
                </a:lnTo>
                <a:lnTo>
                  <a:pt x="949" y="1267"/>
                </a:lnTo>
                <a:lnTo>
                  <a:pt x="902" y="1263"/>
                </a:lnTo>
                <a:lnTo>
                  <a:pt x="851" y="1248"/>
                </a:lnTo>
                <a:lnTo>
                  <a:pt x="765" y="1196"/>
                </a:lnTo>
                <a:lnTo>
                  <a:pt x="730" y="1179"/>
                </a:lnTo>
                <a:lnTo>
                  <a:pt x="712" y="1179"/>
                </a:lnTo>
                <a:lnTo>
                  <a:pt x="692" y="1185"/>
                </a:lnTo>
                <a:lnTo>
                  <a:pt x="636" y="1220"/>
                </a:lnTo>
                <a:lnTo>
                  <a:pt x="608" y="1230"/>
                </a:lnTo>
                <a:lnTo>
                  <a:pt x="561" y="1237"/>
                </a:lnTo>
                <a:lnTo>
                  <a:pt x="505" y="1234"/>
                </a:lnTo>
                <a:lnTo>
                  <a:pt x="454" y="1224"/>
                </a:lnTo>
                <a:lnTo>
                  <a:pt x="408" y="1214"/>
                </a:lnTo>
                <a:lnTo>
                  <a:pt x="364" y="1212"/>
                </a:lnTo>
                <a:lnTo>
                  <a:pt x="334" y="1218"/>
                </a:lnTo>
                <a:lnTo>
                  <a:pt x="314" y="1227"/>
                </a:lnTo>
                <a:lnTo>
                  <a:pt x="292" y="1234"/>
                </a:lnTo>
                <a:lnTo>
                  <a:pt x="251" y="1233"/>
                </a:lnTo>
                <a:lnTo>
                  <a:pt x="99" y="1200"/>
                </a:lnTo>
                <a:lnTo>
                  <a:pt x="0" y="1175"/>
                </a:lnTo>
                <a:close/>
              </a:path>
            </a:pathLst>
          </a:custGeom>
          <a:solidFill>
            <a:srgbClr val="FFFFFF"/>
          </a:solidFill>
          <a:ln w="0">
            <a:solidFill>
              <a:srgbClr val="000000"/>
            </a:solidFill>
            <a:round/>
            <a:headEnd/>
            <a:tailEnd/>
          </a:ln>
          <a:effectLst>
            <a:outerShdw dist="63500" dir="3187806" algn="ctr" rotWithShape="0">
              <a:srgbClr val="808080"/>
            </a:outerShdw>
          </a:effectLst>
        </p:spPr>
        <p:txBody>
          <a:bodyPr/>
          <a:lstStyle/>
          <a:p>
            <a:endParaRPr lang="en-US" sz="1200">
              <a:solidFill>
                <a:prstClr val="black"/>
              </a:solidFill>
              <a:latin typeface="微软雅黑" pitchFamily="34" charset="-122"/>
              <a:ea typeface="微软雅黑" pitchFamily="34" charset="-122"/>
            </a:endParaRPr>
          </a:p>
        </p:txBody>
      </p:sp>
      <p:sp>
        <p:nvSpPr>
          <p:cNvPr id="49" name="Rectangle 3"/>
          <p:cNvSpPr>
            <a:spLocks noChangeArrowheads="1"/>
          </p:cNvSpPr>
          <p:nvPr/>
        </p:nvSpPr>
        <p:spPr bwMode="auto">
          <a:xfrm>
            <a:off x="4358054" y="2950165"/>
            <a:ext cx="1779184" cy="1020101"/>
          </a:xfrm>
          <a:prstGeom prst="rect">
            <a:avLst/>
          </a:prstGeom>
          <a:solidFill>
            <a:srgbClr val="FFFFFF"/>
          </a:solidFill>
          <a:ln w="9525">
            <a:solidFill>
              <a:srgbClr val="000000"/>
            </a:solidFill>
            <a:miter lim="800000"/>
            <a:headEnd/>
            <a:tailEnd/>
          </a:ln>
        </p:spPr>
        <p:txBody>
          <a:bodyPr wrap="none" anchor="ctr"/>
          <a:lstStyle/>
          <a:p>
            <a:endParaRPr lang="zh-CN" altLang="zh-CN" sz="1200">
              <a:solidFill>
                <a:prstClr val="black"/>
              </a:solidFill>
              <a:latin typeface="微软雅黑" pitchFamily="34" charset="-122"/>
              <a:ea typeface="微软雅黑" pitchFamily="34" charset="-122"/>
            </a:endParaRPr>
          </a:p>
        </p:txBody>
      </p:sp>
      <p:sp>
        <p:nvSpPr>
          <p:cNvPr id="50" name="Rectangle 4"/>
          <p:cNvSpPr>
            <a:spLocks noChangeArrowheads="1"/>
          </p:cNvSpPr>
          <p:nvPr/>
        </p:nvSpPr>
        <p:spPr bwMode="auto">
          <a:xfrm>
            <a:off x="2495445" y="2834875"/>
            <a:ext cx="1692552" cy="1028856"/>
          </a:xfrm>
          <a:prstGeom prst="rect">
            <a:avLst/>
          </a:prstGeom>
          <a:solidFill>
            <a:srgbClr val="FFFFFF"/>
          </a:solidFill>
          <a:ln w="9525">
            <a:solidFill>
              <a:srgbClr val="000000"/>
            </a:solidFill>
            <a:miter lim="800000"/>
            <a:headEnd/>
            <a:tailEnd/>
          </a:ln>
        </p:spPr>
        <p:txBody>
          <a:bodyPr wrap="none" anchor="ctr"/>
          <a:lstStyle/>
          <a:p>
            <a:endParaRPr lang="zh-CN" altLang="zh-CN" sz="1200">
              <a:solidFill>
                <a:prstClr val="black"/>
              </a:solidFill>
              <a:latin typeface="微软雅黑" pitchFamily="34" charset="-122"/>
              <a:ea typeface="微软雅黑" pitchFamily="34" charset="-122"/>
            </a:endParaRPr>
          </a:p>
        </p:txBody>
      </p:sp>
      <p:sp>
        <p:nvSpPr>
          <p:cNvPr id="51" name="Rectangle 5"/>
          <p:cNvSpPr>
            <a:spLocks noChangeArrowheads="1"/>
          </p:cNvSpPr>
          <p:nvPr/>
        </p:nvSpPr>
        <p:spPr bwMode="auto">
          <a:xfrm>
            <a:off x="2927006" y="4038856"/>
            <a:ext cx="2510751" cy="1018641"/>
          </a:xfrm>
          <a:prstGeom prst="rect">
            <a:avLst/>
          </a:prstGeom>
          <a:solidFill>
            <a:srgbClr val="FFFFFF"/>
          </a:solidFill>
          <a:ln w="9525">
            <a:solidFill>
              <a:srgbClr val="000000"/>
            </a:solidFill>
            <a:miter lim="800000"/>
            <a:headEnd/>
            <a:tailEnd/>
          </a:ln>
        </p:spPr>
        <p:txBody>
          <a:bodyPr wrap="none" anchor="ctr"/>
          <a:lstStyle/>
          <a:p>
            <a:endParaRPr lang="zh-CN" altLang="zh-CN" sz="1200">
              <a:solidFill>
                <a:prstClr val="black"/>
              </a:solidFill>
              <a:latin typeface="微软雅黑" pitchFamily="34" charset="-122"/>
              <a:ea typeface="微软雅黑" pitchFamily="34" charset="-122"/>
            </a:endParaRPr>
          </a:p>
        </p:txBody>
      </p:sp>
      <p:pic>
        <p:nvPicPr>
          <p:cNvPr id="52" name="Picture 6"/>
          <p:cNvPicPr>
            <a:picLocks noChangeAspect="1" noChangeArrowheads="1"/>
          </p:cNvPicPr>
          <p:nvPr/>
        </p:nvPicPr>
        <p:blipFill>
          <a:blip r:embed="rId2" cstate="print"/>
          <a:srcRect/>
          <a:stretch>
            <a:fillRect/>
          </a:stretch>
        </p:blipFill>
        <p:spPr bwMode="auto">
          <a:xfrm>
            <a:off x="2541971" y="2884494"/>
            <a:ext cx="1580249" cy="939835"/>
          </a:xfrm>
          <a:prstGeom prst="rect">
            <a:avLst/>
          </a:prstGeom>
          <a:noFill/>
          <a:ln w="9525" algn="ctr">
            <a:noFill/>
            <a:miter lim="800000"/>
            <a:headEnd/>
            <a:tailEnd/>
          </a:ln>
        </p:spPr>
      </p:pic>
      <p:pic>
        <p:nvPicPr>
          <p:cNvPr id="53" name="Picture 7"/>
          <p:cNvPicPr>
            <a:picLocks noChangeAspect="1" noChangeArrowheads="1"/>
          </p:cNvPicPr>
          <p:nvPr/>
        </p:nvPicPr>
        <p:blipFill>
          <a:blip r:embed="rId3" cstate="print"/>
          <a:srcRect/>
          <a:stretch>
            <a:fillRect/>
          </a:stretch>
        </p:blipFill>
        <p:spPr bwMode="auto">
          <a:xfrm>
            <a:off x="2991179" y="4170199"/>
            <a:ext cx="2340694" cy="751576"/>
          </a:xfrm>
          <a:prstGeom prst="rect">
            <a:avLst/>
          </a:prstGeom>
          <a:noFill/>
          <a:ln w="9525">
            <a:noFill/>
            <a:miter lim="800000"/>
            <a:headEnd/>
            <a:tailEnd/>
          </a:ln>
        </p:spPr>
      </p:pic>
      <p:pic>
        <p:nvPicPr>
          <p:cNvPr id="54" name="Picture 8"/>
          <p:cNvPicPr>
            <a:picLocks noChangeAspect="1" noChangeArrowheads="1"/>
          </p:cNvPicPr>
          <p:nvPr/>
        </p:nvPicPr>
        <p:blipFill>
          <a:blip r:embed="rId4" cstate="print"/>
          <a:srcRect/>
          <a:stretch>
            <a:fillRect/>
          </a:stretch>
        </p:blipFill>
        <p:spPr bwMode="auto">
          <a:xfrm>
            <a:off x="4385327" y="3047943"/>
            <a:ext cx="1751911" cy="739901"/>
          </a:xfrm>
          <a:prstGeom prst="rect">
            <a:avLst/>
          </a:prstGeom>
          <a:noFill/>
          <a:ln w="9525" algn="ctr">
            <a:noFill/>
            <a:miter lim="800000"/>
            <a:headEnd/>
            <a:tailEnd/>
          </a:ln>
        </p:spPr>
      </p:pic>
      <p:sp>
        <p:nvSpPr>
          <p:cNvPr id="55" name="Line 13"/>
          <p:cNvSpPr>
            <a:spLocks noChangeShapeType="1"/>
          </p:cNvSpPr>
          <p:nvPr/>
        </p:nvSpPr>
        <p:spPr bwMode="auto">
          <a:xfrm flipV="1">
            <a:off x="4345220" y="2037626"/>
            <a:ext cx="1119105" cy="925673"/>
          </a:xfrm>
          <a:prstGeom prst="line">
            <a:avLst/>
          </a:prstGeom>
          <a:noFill/>
          <a:ln w="9525">
            <a:solidFill>
              <a:srgbClr val="000000"/>
            </a:solidFill>
            <a:prstDash val="dash"/>
            <a:round/>
            <a:headEnd/>
            <a:tailEnd/>
          </a:ln>
        </p:spPr>
        <p:txBody>
          <a:bodyPr/>
          <a:lstStyle/>
          <a:p>
            <a:endParaRPr lang="en-US" sz="1200">
              <a:solidFill>
                <a:prstClr val="black"/>
              </a:solidFill>
              <a:latin typeface="微软雅黑" pitchFamily="34" charset="-122"/>
              <a:ea typeface="微软雅黑" pitchFamily="34" charset="-122"/>
            </a:endParaRPr>
          </a:p>
        </p:txBody>
      </p:sp>
      <p:sp>
        <p:nvSpPr>
          <p:cNvPr id="56" name="Line 14"/>
          <p:cNvSpPr>
            <a:spLocks noChangeShapeType="1"/>
          </p:cNvSpPr>
          <p:nvPr/>
        </p:nvSpPr>
        <p:spPr bwMode="auto">
          <a:xfrm flipV="1">
            <a:off x="6151678" y="3047029"/>
            <a:ext cx="2186475" cy="904263"/>
          </a:xfrm>
          <a:prstGeom prst="line">
            <a:avLst/>
          </a:prstGeom>
          <a:noFill/>
          <a:ln w="9525">
            <a:solidFill>
              <a:srgbClr val="000000"/>
            </a:solidFill>
            <a:prstDash val="dash"/>
            <a:round/>
            <a:headEnd/>
            <a:tailEnd/>
          </a:ln>
        </p:spPr>
        <p:txBody>
          <a:bodyPr/>
          <a:lstStyle/>
          <a:p>
            <a:endParaRPr lang="en-US" sz="1200">
              <a:solidFill>
                <a:prstClr val="black"/>
              </a:solidFill>
              <a:latin typeface="微软雅黑" pitchFamily="34" charset="-122"/>
              <a:ea typeface="微软雅黑" pitchFamily="34" charset="-122"/>
            </a:endParaRPr>
          </a:p>
        </p:txBody>
      </p:sp>
      <p:sp>
        <p:nvSpPr>
          <p:cNvPr id="57" name="Rectangle 15"/>
          <p:cNvSpPr>
            <a:spLocks noChangeArrowheads="1"/>
          </p:cNvSpPr>
          <p:nvPr/>
        </p:nvSpPr>
        <p:spPr bwMode="auto">
          <a:xfrm>
            <a:off x="5460406" y="2052021"/>
            <a:ext cx="2862096" cy="1719858"/>
          </a:xfrm>
          <a:prstGeom prst="flowChartDocument">
            <a:avLst/>
          </a:prstGeom>
          <a:solidFill>
            <a:srgbClr val="70AD47">
              <a:lumMod val="20000"/>
              <a:lumOff val="80000"/>
            </a:srgbClr>
          </a:solidFill>
          <a:ln w="3175">
            <a:solidFill>
              <a:sysClr val="windowText" lastClr="000000"/>
            </a:solidFill>
            <a:prstDash val="dash"/>
            <a:miter lim="800000"/>
            <a:headEnd/>
            <a:tailEnd/>
          </a:ln>
          <a:scene3d>
            <a:camera prst="orthographicFront"/>
            <a:lightRig rig="threePt" dir="t"/>
          </a:scene3d>
          <a:sp3d>
            <a:bevelT/>
          </a:sp3d>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如运输成本分析</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a:p>
            <a:pPr marL="266700" marR="0" lvl="1" indent="-87313" defTabSz="914400" eaLnBrk="1" fontAlgn="auto" latinLnBrk="0" hangingPunct="1">
              <a:lnSpc>
                <a:spcPct val="100000"/>
              </a:lnSpc>
              <a:spcBef>
                <a:spcPts val="0"/>
              </a:spcBef>
              <a:spcAft>
                <a:spcPts val="0"/>
              </a:spcAft>
              <a:buClrTx/>
              <a:buSzTx/>
              <a:buFont typeface="Wingdings" pitchFamily="2" charset="2"/>
              <a:buChar char="§"/>
              <a:tabLst/>
              <a:defRPr/>
            </a:pPr>
            <a:r>
              <a:rPr kumimoji="0" lang="zh-CN" altLang="en-US" sz="14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非生产性（未被安排工作</a:t>
            </a:r>
            <a:r>
              <a:rPr kumimoji="0" lang="en-US" altLang="zh-CN" sz="14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a:t>
            </a:r>
            <a:r>
              <a:rPr kumimoji="0" lang="zh-CN" altLang="en-US" sz="14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成本</a:t>
            </a:r>
            <a:r>
              <a:rPr kumimoji="0" lang="en-US" altLang="zh-CN" sz="14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 ? </a:t>
            </a:r>
          </a:p>
          <a:p>
            <a:pPr marL="266700" marR="0" lvl="1" indent="-87313" defTabSz="914400" eaLnBrk="1" fontAlgn="auto" latinLnBrk="0" hangingPunct="1">
              <a:lnSpc>
                <a:spcPct val="100000"/>
              </a:lnSpc>
              <a:spcBef>
                <a:spcPts val="0"/>
              </a:spcBef>
              <a:spcAft>
                <a:spcPts val="0"/>
              </a:spcAft>
              <a:buClrTx/>
              <a:buSzTx/>
              <a:buFont typeface="Wingdings" pitchFamily="2" charset="2"/>
              <a:buChar char="§"/>
              <a:tabLst/>
              <a:defRPr/>
            </a:pPr>
            <a:r>
              <a:rPr kumimoji="0" lang="zh-CN" altLang="en-US" sz="14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作业中等待的成本</a:t>
            </a:r>
            <a:r>
              <a:rPr kumimoji="0" lang="en-US" altLang="zh-CN" sz="14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 ?</a:t>
            </a:r>
          </a:p>
          <a:p>
            <a:pPr marL="266700" marR="0" lvl="1" indent="-87313" defTabSz="914400" eaLnBrk="1" fontAlgn="auto" latinLnBrk="0" hangingPunct="1">
              <a:lnSpc>
                <a:spcPct val="100000"/>
              </a:lnSpc>
              <a:spcBef>
                <a:spcPts val="0"/>
              </a:spcBef>
              <a:spcAft>
                <a:spcPts val="0"/>
              </a:spcAft>
              <a:buClrTx/>
              <a:buSzTx/>
              <a:buFont typeface="Wingdings" pitchFamily="2" charset="2"/>
              <a:buChar char="§"/>
              <a:tabLst/>
              <a:defRPr/>
            </a:pPr>
            <a:r>
              <a:rPr kumimoji="0" lang="zh-CN" altLang="en-US" sz="14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作业中空载的成本</a:t>
            </a:r>
            <a:r>
              <a:rPr kumimoji="0" lang="en-US" altLang="zh-CN" sz="14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 ?</a:t>
            </a:r>
          </a:p>
        </p:txBody>
      </p:sp>
      <p:sp>
        <p:nvSpPr>
          <p:cNvPr id="58" name="Rectangle 16"/>
          <p:cNvSpPr>
            <a:spLocks noChangeArrowheads="1"/>
          </p:cNvSpPr>
          <p:nvPr/>
        </p:nvSpPr>
        <p:spPr bwMode="auto">
          <a:xfrm>
            <a:off x="458297" y="1922768"/>
            <a:ext cx="2305400" cy="1860532"/>
          </a:xfrm>
          <a:prstGeom prst="flowChartDocument">
            <a:avLst/>
          </a:prstGeom>
          <a:solidFill>
            <a:srgbClr val="70AD47">
              <a:lumMod val="20000"/>
              <a:lumOff val="80000"/>
            </a:srgbClr>
          </a:solidFill>
          <a:ln w="3175" cmpd="dbl" algn="ctr">
            <a:solidFill>
              <a:sysClr val="windowText" lastClr="000000"/>
            </a:solidFill>
            <a:prstDash val="dash"/>
            <a:miter lim="800000"/>
            <a:headEnd/>
            <a:tailEnd/>
          </a:ln>
          <a:scene3d>
            <a:camera prst="orthographicFront"/>
            <a:lightRig rig="threePt" dir="t"/>
          </a:scene3d>
          <a:sp3d>
            <a:bevelT/>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如流程成本分析</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a:p>
            <a:pPr marL="266700" marR="0" lvl="1" indent="-87313" defTabSz="914400" eaLnBrk="1" fontAlgn="auto" latinLnBrk="0" hangingPunct="1">
              <a:lnSpc>
                <a:spcPct val="100000"/>
              </a:lnSpc>
              <a:spcBef>
                <a:spcPts val="0"/>
              </a:spcBef>
              <a:spcAft>
                <a:spcPts val="0"/>
              </a:spcAft>
              <a:buClrTx/>
              <a:buSzTx/>
              <a:buFont typeface="Wingdings" pitchFamily="2" charset="2"/>
              <a:buChar char="§"/>
              <a:tabLst/>
              <a:defRPr/>
            </a:pPr>
            <a:r>
              <a:rPr kumimoji="0" lang="zh-CN" altLang="en-US" sz="14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价值创造成本 </a:t>
            </a:r>
            <a:r>
              <a:rPr kumimoji="0" lang="en-US" altLang="zh-CN" sz="14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 </a:t>
            </a:r>
          </a:p>
          <a:p>
            <a:pPr marL="533400" marR="0" lvl="2" indent="-87313" defTabSz="914400" eaLnBrk="1" fontAlgn="auto" latinLnBrk="0" hangingPunct="1">
              <a:lnSpc>
                <a:spcPct val="100000"/>
              </a:lnSpc>
              <a:spcBef>
                <a:spcPts val="0"/>
              </a:spcBef>
              <a:spcAft>
                <a:spcPts val="0"/>
              </a:spcAft>
              <a:buClrTx/>
              <a:buSzTx/>
              <a:buFont typeface="华文楷体" pitchFamily="2" charset="-122"/>
              <a:buChar char="−"/>
              <a:tabLst/>
              <a:defRPr/>
            </a:pPr>
            <a:r>
              <a:rPr kumimoji="0" lang="zh-CN" altLang="en-US" sz="14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例如装卸等</a:t>
            </a:r>
          </a:p>
          <a:p>
            <a:pPr marL="266700" marR="0" lvl="1" indent="-87313" defTabSz="914400" eaLnBrk="1" fontAlgn="auto" latinLnBrk="0" hangingPunct="1">
              <a:lnSpc>
                <a:spcPct val="100000"/>
              </a:lnSpc>
              <a:spcBef>
                <a:spcPts val="0"/>
              </a:spcBef>
              <a:spcAft>
                <a:spcPts val="0"/>
              </a:spcAft>
              <a:buClrTx/>
              <a:buSzTx/>
              <a:buFont typeface="Wingdings" pitchFamily="2" charset="2"/>
              <a:buChar char="§"/>
              <a:tabLst/>
              <a:defRPr/>
            </a:pPr>
            <a:r>
              <a:rPr kumimoji="0" lang="zh-CN" altLang="en-US" sz="14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非价值创造成本 </a:t>
            </a:r>
            <a:r>
              <a:rPr kumimoji="0" lang="en-US" altLang="zh-CN" sz="14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 </a:t>
            </a:r>
          </a:p>
          <a:p>
            <a:pPr marL="533400" marR="0" lvl="2" indent="-87313" defTabSz="914400" eaLnBrk="1" fontAlgn="auto" latinLnBrk="0" hangingPunct="1">
              <a:lnSpc>
                <a:spcPct val="100000"/>
              </a:lnSpc>
              <a:spcBef>
                <a:spcPts val="0"/>
              </a:spcBef>
              <a:spcAft>
                <a:spcPts val="0"/>
              </a:spcAft>
              <a:buClrTx/>
              <a:buSzTx/>
              <a:buFont typeface="华文楷体" pitchFamily="2" charset="-122"/>
              <a:buChar char="−"/>
              <a:tabLst/>
              <a:defRPr/>
            </a:pPr>
            <a:r>
              <a:rPr kumimoji="0" lang="zh-CN" altLang="en-US" sz="14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如倒箱、倒运等</a:t>
            </a:r>
          </a:p>
        </p:txBody>
      </p:sp>
      <p:sp>
        <p:nvSpPr>
          <p:cNvPr id="59" name="Line 17"/>
          <p:cNvSpPr>
            <a:spLocks noChangeShapeType="1"/>
          </p:cNvSpPr>
          <p:nvPr/>
        </p:nvSpPr>
        <p:spPr bwMode="auto">
          <a:xfrm flipH="1" flipV="1">
            <a:off x="2750532" y="1922768"/>
            <a:ext cx="1426235" cy="944213"/>
          </a:xfrm>
          <a:prstGeom prst="line">
            <a:avLst/>
          </a:prstGeom>
          <a:noFill/>
          <a:ln w="9525">
            <a:solidFill>
              <a:srgbClr val="000000"/>
            </a:solidFill>
            <a:prstDash val="dash"/>
            <a:round/>
            <a:headEnd/>
            <a:tailEnd/>
          </a:ln>
        </p:spPr>
        <p:txBody>
          <a:bodyPr/>
          <a:lstStyle/>
          <a:p>
            <a:endParaRPr lang="en-US" sz="1200">
              <a:solidFill>
                <a:prstClr val="black"/>
              </a:solidFill>
              <a:latin typeface="微软雅黑" pitchFamily="34" charset="-122"/>
              <a:ea typeface="微软雅黑" pitchFamily="34" charset="-122"/>
            </a:endParaRPr>
          </a:p>
        </p:txBody>
      </p:sp>
      <p:sp>
        <p:nvSpPr>
          <p:cNvPr id="60" name="Line 18"/>
          <p:cNvSpPr>
            <a:spLocks noChangeShapeType="1"/>
          </p:cNvSpPr>
          <p:nvPr/>
        </p:nvSpPr>
        <p:spPr bwMode="auto">
          <a:xfrm>
            <a:off x="512314" y="3652671"/>
            <a:ext cx="1952650" cy="190629"/>
          </a:xfrm>
          <a:prstGeom prst="line">
            <a:avLst/>
          </a:prstGeom>
          <a:noFill/>
          <a:ln w="9525">
            <a:solidFill>
              <a:srgbClr val="000000"/>
            </a:solidFill>
            <a:prstDash val="dash"/>
            <a:round/>
            <a:headEnd/>
            <a:tailEnd/>
          </a:ln>
        </p:spPr>
        <p:txBody>
          <a:bodyPr/>
          <a:lstStyle/>
          <a:p>
            <a:endParaRPr lang="en-US" sz="1200">
              <a:solidFill>
                <a:prstClr val="black"/>
              </a:solidFill>
              <a:latin typeface="微软雅黑" pitchFamily="34" charset="-122"/>
              <a:ea typeface="微软雅黑" pitchFamily="34" charset="-122"/>
            </a:endParaRPr>
          </a:p>
        </p:txBody>
      </p:sp>
      <p:grpSp>
        <p:nvGrpSpPr>
          <p:cNvPr id="61" name="Group 19"/>
          <p:cNvGrpSpPr>
            <a:grpSpLocks/>
          </p:cNvGrpSpPr>
          <p:nvPr/>
        </p:nvGrpSpPr>
        <p:grpSpPr bwMode="auto">
          <a:xfrm>
            <a:off x="2333410" y="1725755"/>
            <a:ext cx="659373" cy="596883"/>
            <a:chOff x="1383" y="2614"/>
            <a:chExt cx="1347" cy="1365"/>
          </a:xfrm>
        </p:grpSpPr>
        <p:sp>
          <p:nvSpPr>
            <p:cNvPr id="62" name="Line 20"/>
            <p:cNvSpPr>
              <a:spLocks noChangeShapeType="1"/>
            </p:cNvSpPr>
            <p:nvPr/>
          </p:nvSpPr>
          <p:spPr bwMode="auto">
            <a:xfrm>
              <a:off x="2277" y="3526"/>
              <a:ext cx="453" cy="453"/>
            </a:xfrm>
            <a:prstGeom prst="line">
              <a:avLst/>
            </a:prstGeom>
            <a:noFill/>
            <a:ln w="76200">
              <a:solidFill>
                <a:srgbClr val="000000"/>
              </a:solidFill>
              <a:round/>
              <a:headEnd/>
              <a:tailEnd/>
            </a:ln>
          </p:spPr>
          <p:txBody>
            <a:bodyPr/>
            <a:lstStyle/>
            <a:p>
              <a:endParaRPr lang="en-US" sz="1200">
                <a:solidFill>
                  <a:prstClr val="black"/>
                </a:solidFill>
                <a:latin typeface="微软雅黑" pitchFamily="34" charset="-122"/>
                <a:ea typeface="微软雅黑" pitchFamily="34" charset="-122"/>
              </a:endParaRPr>
            </a:p>
          </p:txBody>
        </p:sp>
        <p:sp>
          <p:nvSpPr>
            <p:cNvPr id="63" name="Oval 21"/>
            <p:cNvSpPr>
              <a:spLocks noChangeArrowheads="1"/>
            </p:cNvSpPr>
            <p:nvPr/>
          </p:nvSpPr>
          <p:spPr bwMode="auto">
            <a:xfrm>
              <a:off x="1383" y="2614"/>
              <a:ext cx="1074" cy="1017"/>
            </a:xfrm>
            <a:prstGeom prst="ellipse">
              <a:avLst/>
            </a:prstGeom>
            <a:solidFill>
              <a:srgbClr val="CCECFF">
                <a:alpha val="39999"/>
              </a:srgbClr>
            </a:solidFill>
            <a:ln w="57150">
              <a:solidFill>
                <a:srgbClr val="000000"/>
              </a:solidFill>
              <a:round/>
              <a:headEnd/>
              <a:tailEnd/>
            </a:ln>
          </p:spPr>
          <p:txBody>
            <a:bodyPr wrap="none" anchor="ctr"/>
            <a:lstStyle/>
            <a:p>
              <a:endParaRPr lang="zh-CN" altLang="zh-CN" sz="1200">
                <a:solidFill>
                  <a:prstClr val="black"/>
                </a:solidFill>
                <a:latin typeface="微软雅黑" pitchFamily="34" charset="-122"/>
                <a:ea typeface="微软雅黑" pitchFamily="34" charset="-122"/>
              </a:endParaRPr>
            </a:p>
          </p:txBody>
        </p:sp>
      </p:grpSp>
      <p:sp>
        <p:nvSpPr>
          <p:cNvPr id="64" name="Rectangle 22"/>
          <p:cNvSpPr>
            <a:spLocks noChangeArrowheads="1"/>
          </p:cNvSpPr>
          <p:nvPr/>
        </p:nvSpPr>
        <p:spPr bwMode="auto">
          <a:xfrm>
            <a:off x="5195506" y="4410996"/>
            <a:ext cx="3194189" cy="1856880"/>
          </a:xfrm>
          <a:prstGeom prst="flowChartDocument">
            <a:avLst/>
          </a:prstGeom>
          <a:solidFill>
            <a:srgbClr val="70AD47">
              <a:lumMod val="20000"/>
              <a:lumOff val="80000"/>
            </a:srgbClr>
          </a:solidFill>
          <a:ln w="3175" cmpd="dbl" algn="ctr">
            <a:solidFill>
              <a:sysClr val="windowText" lastClr="000000"/>
            </a:solidFill>
            <a:prstDash val="dash"/>
            <a:miter lim="800000"/>
            <a:headEnd/>
            <a:tailEnd/>
          </a:ln>
          <a:scene3d>
            <a:camera prst="orthographicFront"/>
            <a:lightRig rig="threePt" dir="t"/>
          </a:scene3d>
          <a:sp3d>
            <a:bevelT/>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如提升商务分析能力</a:t>
            </a:r>
            <a:endParaRPr kumimoji="0" lang="en-US" altLang="zh-CN" sz="14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a:p>
            <a:pPr marL="266700" marR="0" lvl="1" indent="-87313" defTabSz="914400" eaLnBrk="1" fontAlgn="auto" latinLnBrk="0" hangingPunct="1">
              <a:lnSpc>
                <a:spcPct val="100000"/>
              </a:lnSpc>
              <a:spcBef>
                <a:spcPts val="0"/>
              </a:spcBef>
              <a:spcAft>
                <a:spcPts val="0"/>
              </a:spcAft>
              <a:buClrTx/>
              <a:buSzTx/>
              <a:buFont typeface="Wingdings" pitchFamily="2" charset="2"/>
              <a:buChar char="§"/>
              <a:tabLst/>
              <a:defRPr/>
            </a:pPr>
            <a:r>
              <a:rPr kumimoji="0" lang="zh-CN" altLang="en-US" sz="14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提供各船公司和各服务的成本，从而有效增加与船公司谈判时议价能力</a:t>
            </a:r>
          </a:p>
        </p:txBody>
      </p:sp>
      <p:sp>
        <p:nvSpPr>
          <p:cNvPr id="65" name="Line 23"/>
          <p:cNvSpPr>
            <a:spLocks noChangeShapeType="1"/>
          </p:cNvSpPr>
          <p:nvPr/>
        </p:nvSpPr>
        <p:spPr bwMode="auto">
          <a:xfrm>
            <a:off x="5442571" y="4034478"/>
            <a:ext cx="2890974" cy="363383"/>
          </a:xfrm>
          <a:prstGeom prst="line">
            <a:avLst/>
          </a:prstGeom>
          <a:noFill/>
          <a:ln w="9525">
            <a:solidFill>
              <a:srgbClr val="000000"/>
            </a:solidFill>
            <a:prstDash val="dash"/>
            <a:round/>
            <a:headEnd/>
            <a:tailEnd/>
          </a:ln>
        </p:spPr>
        <p:txBody>
          <a:bodyPr/>
          <a:lstStyle/>
          <a:p>
            <a:endParaRPr lang="en-US" sz="1200">
              <a:solidFill>
                <a:prstClr val="black"/>
              </a:solidFill>
              <a:latin typeface="微软雅黑" pitchFamily="34" charset="-122"/>
              <a:ea typeface="微软雅黑" pitchFamily="34" charset="-122"/>
            </a:endParaRPr>
          </a:p>
        </p:txBody>
      </p:sp>
      <p:sp>
        <p:nvSpPr>
          <p:cNvPr id="66" name="Line 24"/>
          <p:cNvSpPr>
            <a:spLocks noChangeShapeType="1"/>
          </p:cNvSpPr>
          <p:nvPr/>
        </p:nvSpPr>
        <p:spPr bwMode="auto">
          <a:xfrm>
            <a:off x="2925402" y="5038525"/>
            <a:ext cx="2226788" cy="789519"/>
          </a:xfrm>
          <a:prstGeom prst="line">
            <a:avLst/>
          </a:prstGeom>
          <a:noFill/>
          <a:ln w="9525">
            <a:solidFill>
              <a:srgbClr val="000000"/>
            </a:solidFill>
            <a:prstDash val="dash"/>
            <a:round/>
            <a:headEnd/>
            <a:tailEnd/>
          </a:ln>
        </p:spPr>
        <p:txBody>
          <a:bodyPr/>
          <a:lstStyle/>
          <a:p>
            <a:endParaRPr lang="en-US" sz="1200">
              <a:solidFill>
                <a:prstClr val="black"/>
              </a:solidFill>
              <a:latin typeface="微软雅黑" pitchFamily="34" charset="-122"/>
              <a:ea typeface="微软雅黑" pitchFamily="34" charset="-122"/>
            </a:endParaRPr>
          </a:p>
        </p:txBody>
      </p:sp>
      <p:grpSp>
        <p:nvGrpSpPr>
          <p:cNvPr id="67" name="Group 25"/>
          <p:cNvGrpSpPr>
            <a:grpSpLocks/>
          </p:cNvGrpSpPr>
          <p:nvPr/>
        </p:nvGrpSpPr>
        <p:grpSpPr bwMode="auto">
          <a:xfrm>
            <a:off x="8059205" y="4224198"/>
            <a:ext cx="659373" cy="598343"/>
            <a:chOff x="1383" y="2614"/>
            <a:chExt cx="1347" cy="1365"/>
          </a:xfrm>
        </p:grpSpPr>
        <p:sp>
          <p:nvSpPr>
            <p:cNvPr id="68" name="Line 26"/>
            <p:cNvSpPr>
              <a:spLocks noChangeShapeType="1"/>
            </p:cNvSpPr>
            <p:nvPr/>
          </p:nvSpPr>
          <p:spPr bwMode="auto">
            <a:xfrm>
              <a:off x="2277" y="3526"/>
              <a:ext cx="453" cy="453"/>
            </a:xfrm>
            <a:prstGeom prst="line">
              <a:avLst/>
            </a:prstGeom>
            <a:noFill/>
            <a:ln w="76200">
              <a:solidFill>
                <a:srgbClr val="000000"/>
              </a:solidFill>
              <a:round/>
              <a:headEnd/>
              <a:tailEnd/>
            </a:ln>
          </p:spPr>
          <p:txBody>
            <a:bodyPr/>
            <a:lstStyle/>
            <a:p>
              <a:endParaRPr lang="en-US" sz="1200">
                <a:solidFill>
                  <a:prstClr val="black"/>
                </a:solidFill>
                <a:latin typeface="微软雅黑" pitchFamily="34" charset="-122"/>
                <a:ea typeface="微软雅黑" pitchFamily="34" charset="-122"/>
              </a:endParaRPr>
            </a:p>
          </p:txBody>
        </p:sp>
        <p:sp>
          <p:nvSpPr>
            <p:cNvPr id="69" name="Oval 27"/>
            <p:cNvSpPr>
              <a:spLocks noChangeArrowheads="1"/>
            </p:cNvSpPr>
            <p:nvPr/>
          </p:nvSpPr>
          <p:spPr bwMode="auto">
            <a:xfrm>
              <a:off x="1383" y="2614"/>
              <a:ext cx="1074" cy="1017"/>
            </a:xfrm>
            <a:prstGeom prst="ellipse">
              <a:avLst/>
            </a:prstGeom>
            <a:solidFill>
              <a:srgbClr val="CCECFF">
                <a:alpha val="39999"/>
              </a:srgbClr>
            </a:solidFill>
            <a:ln w="57150">
              <a:solidFill>
                <a:srgbClr val="000000"/>
              </a:solidFill>
              <a:round/>
              <a:headEnd/>
              <a:tailEnd/>
            </a:ln>
          </p:spPr>
          <p:txBody>
            <a:bodyPr wrap="none" anchor="ctr"/>
            <a:lstStyle/>
            <a:p>
              <a:endParaRPr lang="zh-CN" altLang="zh-CN" sz="1200">
                <a:solidFill>
                  <a:prstClr val="black"/>
                </a:solidFill>
                <a:latin typeface="微软雅黑" pitchFamily="34" charset="-122"/>
                <a:ea typeface="微软雅黑" pitchFamily="34" charset="-122"/>
              </a:endParaRPr>
            </a:p>
          </p:txBody>
        </p:sp>
      </p:grpSp>
      <p:grpSp>
        <p:nvGrpSpPr>
          <p:cNvPr id="70" name="Group 160"/>
          <p:cNvGrpSpPr>
            <a:grpSpLocks/>
          </p:cNvGrpSpPr>
          <p:nvPr/>
        </p:nvGrpSpPr>
        <p:grpSpPr bwMode="auto">
          <a:xfrm>
            <a:off x="7893963" y="1725755"/>
            <a:ext cx="659373" cy="596883"/>
            <a:chOff x="1383" y="2614"/>
            <a:chExt cx="1347" cy="1365"/>
          </a:xfrm>
        </p:grpSpPr>
        <p:sp>
          <p:nvSpPr>
            <p:cNvPr id="71" name="Line 11"/>
            <p:cNvSpPr>
              <a:spLocks noChangeShapeType="1"/>
            </p:cNvSpPr>
            <p:nvPr/>
          </p:nvSpPr>
          <p:spPr bwMode="auto">
            <a:xfrm>
              <a:off x="2277" y="3526"/>
              <a:ext cx="453" cy="453"/>
            </a:xfrm>
            <a:prstGeom prst="line">
              <a:avLst/>
            </a:prstGeom>
            <a:noFill/>
            <a:ln w="76200">
              <a:solidFill>
                <a:srgbClr val="000000"/>
              </a:solidFill>
              <a:round/>
              <a:headEnd/>
              <a:tailEnd/>
            </a:ln>
          </p:spPr>
          <p:txBody>
            <a:bodyPr/>
            <a:lstStyle/>
            <a:p>
              <a:endParaRPr lang="en-US" sz="1200">
                <a:solidFill>
                  <a:prstClr val="black"/>
                </a:solidFill>
                <a:latin typeface="微软雅黑" pitchFamily="34" charset="-122"/>
                <a:ea typeface="微软雅黑" pitchFamily="34" charset="-122"/>
              </a:endParaRPr>
            </a:p>
          </p:txBody>
        </p:sp>
        <p:sp>
          <p:nvSpPr>
            <p:cNvPr id="72" name="Oval 12"/>
            <p:cNvSpPr>
              <a:spLocks noChangeArrowheads="1"/>
            </p:cNvSpPr>
            <p:nvPr/>
          </p:nvSpPr>
          <p:spPr bwMode="auto">
            <a:xfrm>
              <a:off x="1383" y="2614"/>
              <a:ext cx="1074" cy="1017"/>
            </a:xfrm>
            <a:prstGeom prst="ellipse">
              <a:avLst/>
            </a:prstGeom>
            <a:solidFill>
              <a:srgbClr val="CCECFF">
                <a:alpha val="39999"/>
              </a:srgbClr>
            </a:solidFill>
            <a:ln w="57150">
              <a:solidFill>
                <a:srgbClr val="000000"/>
              </a:solidFill>
              <a:round/>
              <a:headEnd/>
              <a:tailEnd/>
            </a:ln>
          </p:spPr>
          <p:txBody>
            <a:bodyPr wrap="none" anchor="ctr"/>
            <a:lstStyle/>
            <a:p>
              <a:endParaRPr lang="zh-CN" altLang="zh-CN" sz="1200">
                <a:solidFill>
                  <a:prstClr val="black"/>
                </a:solidFill>
                <a:latin typeface="微软雅黑" pitchFamily="34" charset="-122"/>
                <a:ea typeface="微软雅黑" pitchFamily="34" charset="-122"/>
              </a:endParaRPr>
            </a:p>
          </p:txBody>
        </p:sp>
      </p:grpSp>
      <p:sp>
        <p:nvSpPr>
          <p:cNvPr id="76" name="TextBox 11"/>
          <p:cNvSpPr txBox="1">
            <a:spLocks noChangeArrowheads="1"/>
          </p:cNvSpPr>
          <p:nvPr/>
        </p:nvSpPr>
        <p:spPr bwMode="auto">
          <a:xfrm>
            <a:off x="116606" y="6521450"/>
            <a:ext cx="17478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sz="900" dirty="0" smtClean="0">
                <a:latin typeface="Calibri" panose="020F0502020204030204" pitchFamily="34" charset="0"/>
              </a:rPr>
              <a:t>2013 </a:t>
            </a:r>
            <a:r>
              <a:rPr lang="en-US" sz="900" dirty="0">
                <a:latin typeface="Calibri" panose="020F0502020204030204" pitchFamily="34" charset="0"/>
              </a:rPr>
              <a:t>SHB All Rights Reserved</a:t>
            </a:r>
            <a:endParaRPr lang="zh-CN" altLang="en-US" sz="900" dirty="0">
              <a:latin typeface="Calibri" panose="020F0502020204030204" pitchFamily="34" charset="0"/>
            </a:endParaRPr>
          </a:p>
        </p:txBody>
      </p:sp>
      <p:sp>
        <p:nvSpPr>
          <p:cNvPr id="77" name="Slide Number Placeholder 5"/>
          <p:cNvSpPr>
            <a:spLocks noGrp="1"/>
          </p:cNvSpPr>
          <p:nvPr>
            <p:ph type="sldNum" sz="quarter" idx="4294967295"/>
          </p:nvPr>
        </p:nvSpPr>
        <p:spPr>
          <a:xfrm>
            <a:off x="7042493" y="6453188"/>
            <a:ext cx="1888941" cy="365125"/>
          </a:xfrm>
          <a:prstGeom prst="rect">
            <a:avLst/>
          </a:prstGeom>
        </p:spPr>
        <p:txBody>
          <a:bodyPr/>
          <a:lstStyle/>
          <a:p>
            <a:r>
              <a:rPr lang="zh-CN" altLang="en-US" sz="900" dirty="0" smtClean="0">
                <a:solidFill>
                  <a:schemeClr val="tx1"/>
                </a:solidFill>
                <a:latin typeface="微软雅黑" panose="020B0503020204020204" pitchFamily="34" charset="-122"/>
                <a:ea typeface="微软雅黑" panose="020B0503020204020204" pitchFamily="34" charset="-122"/>
              </a:rPr>
              <a:t>第</a:t>
            </a:r>
            <a:r>
              <a:rPr lang="en-US" altLang="zh-CN" sz="900" dirty="0" smtClean="0">
                <a:solidFill>
                  <a:schemeClr val="tx1"/>
                </a:solidFill>
                <a:latin typeface="微软雅黑" panose="020B0503020204020204" pitchFamily="34" charset="-122"/>
                <a:ea typeface="微软雅黑" panose="020B0503020204020204" pitchFamily="34" charset="-122"/>
              </a:rPr>
              <a:t>12</a:t>
            </a:r>
            <a:r>
              <a:rPr lang="zh-CN" altLang="en-US" sz="900" dirty="0" smtClean="0">
                <a:solidFill>
                  <a:schemeClr val="tx1"/>
                </a:solidFill>
                <a:latin typeface="微软雅黑" panose="020B0503020204020204" pitchFamily="34" charset="-122"/>
                <a:ea typeface="微软雅黑" panose="020B0503020204020204" pitchFamily="34" charset="-122"/>
              </a:rPr>
              <a:t>页</a:t>
            </a:r>
            <a:endParaRPr lang="zh-CN" altLang="en-US" sz="900" dirty="0">
              <a:solidFill>
                <a:schemeClr val="tx1"/>
              </a:solidFill>
              <a:latin typeface="微软雅黑" panose="020B0503020204020204" pitchFamily="34" charset="-122"/>
              <a:ea typeface="微软雅黑" panose="020B0503020204020204" pitchFamily="34" charset="-122"/>
            </a:endParaRPr>
          </a:p>
        </p:txBody>
      </p:sp>
      <p:pic>
        <p:nvPicPr>
          <p:cNvPr id="39" name="图片 3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82628" y="364581"/>
            <a:ext cx="1748806" cy="429644"/>
          </a:xfrm>
          <a:prstGeom prst="rect">
            <a:avLst/>
          </a:prstGeom>
        </p:spPr>
      </p:pic>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8855"/>
          <p:cNvPicPr>
            <a:picLocks noChangeAspect="1" noChangeArrowheads="1"/>
          </p:cNvPicPr>
          <p:nvPr/>
        </p:nvPicPr>
        <p:blipFill>
          <a:blip r:embed="rId2" cstate="print"/>
          <a:srcRect/>
          <a:stretch>
            <a:fillRect/>
          </a:stretch>
        </p:blipFill>
        <p:spPr bwMode="auto">
          <a:xfrm>
            <a:off x="287592" y="1481600"/>
            <a:ext cx="1763241" cy="1689100"/>
          </a:xfrm>
          <a:prstGeom prst="rect">
            <a:avLst/>
          </a:prstGeom>
          <a:noFill/>
          <a:ln w="9525">
            <a:noFill/>
            <a:miter lim="800000"/>
            <a:headEnd/>
            <a:tailEnd/>
          </a:ln>
        </p:spPr>
      </p:pic>
      <p:pic>
        <p:nvPicPr>
          <p:cNvPr id="6" name="Picture 4" descr="5566"/>
          <p:cNvPicPr>
            <a:picLocks noChangeAspect="1" noChangeArrowheads="1"/>
          </p:cNvPicPr>
          <p:nvPr/>
        </p:nvPicPr>
        <p:blipFill>
          <a:blip r:embed="rId3" cstate="print"/>
          <a:srcRect/>
          <a:stretch>
            <a:fillRect/>
          </a:stretch>
        </p:blipFill>
        <p:spPr bwMode="auto">
          <a:xfrm>
            <a:off x="290767" y="3245313"/>
            <a:ext cx="1760066" cy="1120775"/>
          </a:xfrm>
          <a:prstGeom prst="rect">
            <a:avLst/>
          </a:prstGeom>
          <a:noFill/>
          <a:ln w="9525">
            <a:noFill/>
            <a:miter lim="800000"/>
            <a:headEnd/>
            <a:tailEnd/>
          </a:ln>
        </p:spPr>
      </p:pic>
      <p:pic>
        <p:nvPicPr>
          <p:cNvPr id="7" name="Picture 5" descr="h2"/>
          <p:cNvPicPr>
            <a:picLocks noChangeAspect="1" noChangeArrowheads="1"/>
          </p:cNvPicPr>
          <p:nvPr/>
        </p:nvPicPr>
        <p:blipFill>
          <a:blip r:embed="rId4" cstate="print"/>
          <a:srcRect/>
          <a:stretch>
            <a:fillRect/>
          </a:stretch>
        </p:blipFill>
        <p:spPr bwMode="auto">
          <a:xfrm>
            <a:off x="3112842" y="1365713"/>
            <a:ext cx="1316037" cy="4419600"/>
          </a:xfrm>
          <a:prstGeom prst="rect">
            <a:avLst/>
          </a:prstGeom>
          <a:noFill/>
          <a:ln w="9525">
            <a:noFill/>
            <a:miter lim="800000"/>
            <a:headEnd/>
            <a:tailEnd/>
          </a:ln>
        </p:spPr>
      </p:pic>
      <p:pic>
        <p:nvPicPr>
          <p:cNvPr id="8" name="Picture 6" descr="h5"/>
          <p:cNvPicPr>
            <a:picLocks noChangeAspect="1" noChangeArrowheads="1"/>
          </p:cNvPicPr>
          <p:nvPr/>
        </p:nvPicPr>
        <p:blipFill>
          <a:blip r:embed="rId5" cstate="print"/>
          <a:srcRect/>
          <a:stretch>
            <a:fillRect/>
          </a:stretch>
        </p:blipFill>
        <p:spPr bwMode="auto">
          <a:xfrm>
            <a:off x="6432104" y="1238250"/>
            <a:ext cx="990600" cy="4711030"/>
          </a:xfrm>
          <a:prstGeom prst="rect">
            <a:avLst/>
          </a:prstGeom>
          <a:noFill/>
          <a:ln w="9525">
            <a:noFill/>
            <a:miter lim="800000"/>
            <a:headEnd/>
            <a:tailEnd/>
          </a:ln>
        </p:spPr>
      </p:pic>
      <p:pic>
        <p:nvPicPr>
          <p:cNvPr id="9" name="Picture 7" descr="h1"/>
          <p:cNvPicPr>
            <a:picLocks noChangeAspect="1" noChangeArrowheads="1"/>
          </p:cNvPicPr>
          <p:nvPr/>
        </p:nvPicPr>
        <p:blipFill>
          <a:blip r:embed="rId6" cstate="print"/>
          <a:srcRect/>
          <a:stretch>
            <a:fillRect/>
          </a:stretch>
        </p:blipFill>
        <p:spPr bwMode="auto">
          <a:xfrm>
            <a:off x="2962029" y="1437150"/>
            <a:ext cx="1401763" cy="1809750"/>
          </a:xfrm>
          <a:prstGeom prst="rect">
            <a:avLst/>
          </a:prstGeom>
          <a:noFill/>
          <a:ln w="9525">
            <a:noFill/>
            <a:miter lim="800000"/>
            <a:headEnd/>
            <a:tailEnd/>
          </a:ln>
        </p:spPr>
      </p:pic>
      <p:pic>
        <p:nvPicPr>
          <p:cNvPr id="10" name="Picture 9" descr="h1"/>
          <p:cNvPicPr>
            <a:picLocks noChangeAspect="1" noChangeArrowheads="1"/>
          </p:cNvPicPr>
          <p:nvPr/>
        </p:nvPicPr>
        <p:blipFill>
          <a:blip r:embed="rId6" cstate="print">
            <a:duotone>
              <a:prstClr val="black"/>
              <a:schemeClr val="accent2">
                <a:tint val="45000"/>
                <a:satMod val="400000"/>
              </a:schemeClr>
            </a:duotone>
          </a:blip>
          <a:srcRect/>
          <a:stretch>
            <a:fillRect/>
          </a:stretch>
        </p:blipFill>
        <p:spPr bwMode="auto">
          <a:xfrm>
            <a:off x="2961956" y="3242489"/>
            <a:ext cx="1401763" cy="1266631"/>
          </a:xfrm>
          <a:prstGeom prst="rect">
            <a:avLst/>
          </a:prstGeom>
          <a:noFill/>
          <a:ln w="9525">
            <a:noFill/>
            <a:miter lim="800000"/>
            <a:headEnd/>
            <a:tailEnd/>
          </a:ln>
        </p:spPr>
      </p:pic>
      <p:sp>
        <p:nvSpPr>
          <p:cNvPr id="11" name="Rectangle 33"/>
          <p:cNvSpPr>
            <a:spLocks noChangeArrowheads="1"/>
          </p:cNvSpPr>
          <p:nvPr/>
        </p:nvSpPr>
        <p:spPr bwMode="auto">
          <a:xfrm>
            <a:off x="427354" y="1768269"/>
            <a:ext cx="1335447" cy="360039"/>
          </a:xfrm>
          <a:prstGeom prst="rect">
            <a:avLst/>
          </a:prstGeom>
          <a:solidFill>
            <a:srgbClr val="FEFEFE">
              <a:alpha val="39999"/>
            </a:srgbClr>
          </a:solidFill>
          <a:ln w="15240" algn="ctr">
            <a:solidFill>
              <a:srgbClr val="080808"/>
            </a:solidFill>
            <a:prstDash val="sysDot"/>
            <a:miter lim="800000"/>
            <a:headEnd/>
            <a:tailEnd/>
          </a:ln>
        </p:spPr>
        <p:txBody>
          <a:bodyPr wrap="none" anchor="ctr"/>
          <a:lstStyle/>
          <a:p>
            <a:endParaRPr lang="zh-CN" altLang="en-US">
              <a:latin typeface="微软雅黑" pitchFamily="34" charset="-122"/>
              <a:ea typeface="微软雅黑" pitchFamily="34" charset="-122"/>
            </a:endParaRPr>
          </a:p>
        </p:txBody>
      </p:sp>
      <p:sp>
        <p:nvSpPr>
          <p:cNvPr id="12" name="Rectangle 34"/>
          <p:cNvSpPr>
            <a:spLocks noChangeArrowheads="1"/>
          </p:cNvSpPr>
          <p:nvPr/>
        </p:nvSpPr>
        <p:spPr bwMode="auto">
          <a:xfrm>
            <a:off x="451104" y="3397713"/>
            <a:ext cx="1311697" cy="303212"/>
          </a:xfrm>
          <a:prstGeom prst="rect">
            <a:avLst/>
          </a:prstGeom>
          <a:solidFill>
            <a:srgbClr val="FEFEFE">
              <a:alpha val="39999"/>
            </a:srgbClr>
          </a:solidFill>
          <a:ln w="15240" algn="ctr">
            <a:solidFill>
              <a:srgbClr val="080808"/>
            </a:solidFill>
            <a:prstDash val="sysDot"/>
            <a:miter lim="800000"/>
            <a:headEnd/>
            <a:tailEnd/>
          </a:ln>
        </p:spPr>
        <p:txBody>
          <a:bodyPr wrap="none" anchor="ctr"/>
          <a:lstStyle/>
          <a:p>
            <a:endParaRPr lang="zh-CN" altLang="en-US" b="1" i="1" dirty="0">
              <a:latin typeface="微软雅黑" pitchFamily="34" charset="-122"/>
              <a:ea typeface="微软雅黑" pitchFamily="34" charset="-122"/>
            </a:endParaRPr>
          </a:p>
        </p:txBody>
      </p:sp>
      <p:sp>
        <p:nvSpPr>
          <p:cNvPr id="13" name="Text Box 37"/>
          <p:cNvSpPr txBox="1">
            <a:spLocks noChangeArrowheads="1"/>
          </p:cNvSpPr>
          <p:nvPr/>
        </p:nvSpPr>
        <p:spPr bwMode="gray">
          <a:xfrm>
            <a:off x="610674" y="1818043"/>
            <a:ext cx="1296144" cy="276999"/>
          </a:xfrm>
          <a:prstGeom prst="rect">
            <a:avLst/>
          </a:prstGeom>
          <a:noFill/>
          <a:ln w="9525" algn="ctr">
            <a:noFill/>
            <a:miter lim="800000"/>
            <a:headEnd/>
            <a:tailEnd/>
          </a:ln>
        </p:spPr>
        <p:txBody>
          <a:bodyPr wrap="square">
            <a:spAutoFit/>
          </a:bodyPr>
          <a:lstStyle/>
          <a:p>
            <a:pPr eaLnBrk="0" hangingPunct="0"/>
            <a:r>
              <a:rPr lang="zh-CN" altLang="en-US" sz="1200" b="1" dirty="0" smtClean="0">
                <a:solidFill>
                  <a:srgbClr val="080808"/>
                </a:solidFill>
                <a:latin typeface="微软雅黑" pitchFamily="34" charset="-122"/>
                <a:ea typeface="微软雅黑" pitchFamily="34" charset="-122"/>
              </a:rPr>
              <a:t>码头生产运营</a:t>
            </a:r>
            <a:endParaRPr lang="en-US" altLang="zh-CN" sz="1200" b="1" dirty="0">
              <a:solidFill>
                <a:srgbClr val="080808"/>
              </a:solidFill>
              <a:latin typeface="微软雅黑" pitchFamily="34" charset="-122"/>
              <a:ea typeface="微软雅黑" pitchFamily="34" charset="-122"/>
            </a:endParaRPr>
          </a:p>
        </p:txBody>
      </p:sp>
      <p:sp>
        <p:nvSpPr>
          <p:cNvPr id="14" name="Text Box 39"/>
          <p:cNvSpPr txBox="1">
            <a:spLocks noChangeArrowheads="1"/>
          </p:cNvSpPr>
          <p:nvPr/>
        </p:nvSpPr>
        <p:spPr bwMode="gray">
          <a:xfrm>
            <a:off x="754317" y="3400888"/>
            <a:ext cx="800219" cy="276999"/>
          </a:xfrm>
          <a:prstGeom prst="rect">
            <a:avLst/>
          </a:prstGeom>
          <a:noFill/>
          <a:ln w="9525" algn="ctr">
            <a:noFill/>
            <a:miter lim="800000"/>
            <a:headEnd/>
            <a:tailEnd/>
          </a:ln>
        </p:spPr>
        <p:txBody>
          <a:bodyPr wrap="none">
            <a:spAutoFit/>
          </a:bodyPr>
          <a:lstStyle/>
          <a:p>
            <a:pPr eaLnBrk="0" hangingPunct="0"/>
            <a:r>
              <a:rPr lang="zh-CN" altLang="en-US" sz="1200" b="1" dirty="0" smtClean="0">
                <a:solidFill>
                  <a:srgbClr val="080808"/>
                </a:solidFill>
                <a:latin typeface="微软雅黑" pitchFamily="34" charset="-122"/>
                <a:ea typeface="微软雅黑" pitchFamily="34" charset="-122"/>
              </a:rPr>
              <a:t>财务系统</a:t>
            </a:r>
            <a:endParaRPr lang="en-US" altLang="zh-CN" sz="1200" b="1" dirty="0">
              <a:solidFill>
                <a:srgbClr val="080808"/>
              </a:solidFill>
              <a:latin typeface="微软雅黑" pitchFamily="34" charset="-122"/>
              <a:ea typeface="微软雅黑" pitchFamily="34" charset="-122"/>
            </a:endParaRPr>
          </a:p>
        </p:txBody>
      </p:sp>
      <p:sp>
        <p:nvSpPr>
          <p:cNvPr id="15" name="Text Box 49"/>
          <p:cNvSpPr txBox="1">
            <a:spLocks noChangeArrowheads="1"/>
          </p:cNvSpPr>
          <p:nvPr/>
        </p:nvSpPr>
        <p:spPr bwMode="black">
          <a:xfrm>
            <a:off x="403479" y="3773950"/>
            <a:ext cx="1575346" cy="553998"/>
          </a:xfrm>
          <a:prstGeom prst="rect">
            <a:avLst/>
          </a:prstGeom>
          <a:noFill/>
          <a:ln w="9525">
            <a:noFill/>
            <a:miter lim="800000"/>
            <a:headEnd/>
            <a:tailEnd/>
          </a:ln>
        </p:spPr>
        <p:txBody>
          <a:bodyPr wrap="square">
            <a:spAutoFit/>
          </a:bodyPr>
          <a:lstStyle/>
          <a:p>
            <a:pPr marL="120650" indent="-120650">
              <a:spcBef>
                <a:spcPct val="50000"/>
              </a:spcBef>
              <a:buFontTx/>
              <a:buChar char="•"/>
            </a:pPr>
            <a:r>
              <a:rPr lang="en-US" altLang="zh-CN" sz="1200" b="1" dirty="0" smtClean="0">
                <a:solidFill>
                  <a:srgbClr val="080808"/>
                </a:solidFill>
                <a:latin typeface="微软雅黑" pitchFamily="34" charset="-122"/>
                <a:ea typeface="微软雅黑" pitchFamily="34" charset="-122"/>
              </a:rPr>
              <a:t>K3</a:t>
            </a:r>
          </a:p>
          <a:p>
            <a:pPr marL="120650" indent="-120650">
              <a:spcBef>
                <a:spcPct val="50000"/>
              </a:spcBef>
              <a:buFontTx/>
              <a:buChar char="•"/>
            </a:pPr>
            <a:r>
              <a:rPr lang="en-US" altLang="zh-CN" sz="1200" b="1" dirty="0" smtClean="0">
                <a:solidFill>
                  <a:srgbClr val="080808"/>
                </a:solidFill>
                <a:latin typeface="微软雅黑" pitchFamily="34" charset="-122"/>
                <a:ea typeface="微软雅黑" pitchFamily="34" charset="-122"/>
              </a:rPr>
              <a:t>…</a:t>
            </a:r>
            <a:endParaRPr lang="en-US" altLang="zh-CN" sz="1200" b="1" dirty="0">
              <a:solidFill>
                <a:srgbClr val="080808"/>
              </a:solidFill>
              <a:latin typeface="微软雅黑" pitchFamily="34" charset="-122"/>
              <a:ea typeface="微软雅黑" pitchFamily="34" charset="-122"/>
            </a:endParaRPr>
          </a:p>
        </p:txBody>
      </p:sp>
      <p:pic>
        <p:nvPicPr>
          <p:cNvPr id="16" name="Picture 4" descr="5566"/>
          <p:cNvPicPr>
            <a:picLocks noChangeAspect="1" noChangeArrowheads="1"/>
          </p:cNvPicPr>
          <p:nvPr/>
        </p:nvPicPr>
        <p:blipFill>
          <a:blip r:embed="rId3" cstate="print"/>
          <a:srcRect/>
          <a:stretch>
            <a:fillRect/>
          </a:stretch>
        </p:blipFill>
        <p:spPr bwMode="auto">
          <a:xfrm>
            <a:off x="281242" y="4399425"/>
            <a:ext cx="1769591" cy="1335088"/>
          </a:xfrm>
          <a:prstGeom prst="rect">
            <a:avLst/>
          </a:prstGeom>
          <a:noFill/>
          <a:ln w="9525">
            <a:noFill/>
            <a:miter lim="800000"/>
            <a:headEnd/>
            <a:tailEnd/>
          </a:ln>
        </p:spPr>
      </p:pic>
      <p:sp>
        <p:nvSpPr>
          <p:cNvPr id="17" name="Rectangle 34"/>
          <p:cNvSpPr>
            <a:spLocks noChangeArrowheads="1"/>
          </p:cNvSpPr>
          <p:nvPr/>
        </p:nvSpPr>
        <p:spPr bwMode="auto">
          <a:xfrm>
            <a:off x="441579" y="4553413"/>
            <a:ext cx="1321222" cy="303212"/>
          </a:xfrm>
          <a:prstGeom prst="rect">
            <a:avLst/>
          </a:prstGeom>
          <a:solidFill>
            <a:srgbClr val="FEFEFE">
              <a:alpha val="39999"/>
            </a:srgbClr>
          </a:solidFill>
          <a:ln w="15240" algn="ctr">
            <a:solidFill>
              <a:srgbClr val="080808"/>
            </a:solidFill>
            <a:prstDash val="sysDot"/>
            <a:miter lim="800000"/>
            <a:headEnd/>
            <a:tailEnd/>
          </a:ln>
        </p:spPr>
        <p:txBody>
          <a:bodyPr wrap="none" anchor="ctr"/>
          <a:lstStyle/>
          <a:p>
            <a:endParaRPr lang="zh-CN" altLang="en-US">
              <a:latin typeface="微软雅黑" pitchFamily="34" charset="-122"/>
              <a:ea typeface="微软雅黑" pitchFamily="34" charset="-122"/>
            </a:endParaRPr>
          </a:p>
        </p:txBody>
      </p:sp>
      <p:sp>
        <p:nvSpPr>
          <p:cNvPr id="18" name="Text Box 39"/>
          <p:cNvSpPr txBox="1">
            <a:spLocks noChangeArrowheads="1"/>
          </p:cNvSpPr>
          <p:nvPr/>
        </p:nvSpPr>
        <p:spPr bwMode="gray">
          <a:xfrm>
            <a:off x="744792" y="4556588"/>
            <a:ext cx="800219" cy="276999"/>
          </a:xfrm>
          <a:prstGeom prst="rect">
            <a:avLst/>
          </a:prstGeom>
          <a:noFill/>
          <a:ln w="9525" algn="ctr">
            <a:noFill/>
            <a:miter lim="800000"/>
            <a:headEnd/>
            <a:tailEnd/>
          </a:ln>
        </p:spPr>
        <p:txBody>
          <a:bodyPr wrap="none">
            <a:spAutoFit/>
          </a:bodyPr>
          <a:lstStyle/>
          <a:p>
            <a:pPr eaLnBrk="0" hangingPunct="0"/>
            <a:r>
              <a:rPr lang="zh-CN" altLang="en-US" sz="1200" b="1" dirty="0" smtClean="0">
                <a:solidFill>
                  <a:srgbClr val="080808"/>
                </a:solidFill>
                <a:latin typeface="微软雅黑" pitchFamily="34" charset="-122"/>
                <a:ea typeface="微软雅黑" pitchFamily="34" charset="-122"/>
              </a:rPr>
              <a:t>其它系统</a:t>
            </a:r>
            <a:endParaRPr lang="en-US" altLang="zh-CN" sz="1200" b="1" dirty="0">
              <a:solidFill>
                <a:srgbClr val="080808"/>
              </a:solidFill>
              <a:latin typeface="微软雅黑" pitchFamily="34" charset="-122"/>
              <a:ea typeface="微软雅黑" pitchFamily="34" charset="-122"/>
            </a:endParaRPr>
          </a:p>
        </p:txBody>
      </p:sp>
      <p:sp>
        <p:nvSpPr>
          <p:cNvPr id="19" name="Text Box 49"/>
          <p:cNvSpPr txBox="1">
            <a:spLocks noChangeArrowheads="1"/>
          </p:cNvSpPr>
          <p:nvPr/>
        </p:nvSpPr>
        <p:spPr bwMode="black">
          <a:xfrm>
            <a:off x="358329" y="4929650"/>
            <a:ext cx="1752600" cy="1108075"/>
          </a:xfrm>
          <a:prstGeom prst="rect">
            <a:avLst/>
          </a:prstGeom>
          <a:noFill/>
          <a:ln w="9525">
            <a:noFill/>
            <a:miter lim="800000"/>
            <a:headEnd/>
            <a:tailEnd/>
          </a:ln>
        </p:spPr>
        <p:txBody>
          <a:bodyPr>
            <a:spAutoFit/>
          </a:bodyPr>
          <a:lstStyle/>
          <a:p>
            <a:pPr marL="120650" indent="-120650">
              <a:spcBef>
                <a:spcPct val="50000"/>
              </a:spcBef>
              <a:buFontTx/>
              <a:buChar char="•"/>
            </a:pPr>
            <a:r>
              <a:rPr lang="en-US" altLang="zh-CN" sz="1200" b="1">
                <a:solidFill>
                  <a:srgbClr val="080808"/>
                </a:solidFill>
                <a:latin typeface="微软雅黑" pitchFamily="34" charset="-122"/>
                <a:ea typeface="微软雅黑" pitchFamily="34" charset="-122"/>
              </a:rPr>
              <a:t>EAM</a:t>
            </a:r>
          </a:p>
          <a:p>
            <a:pPr marL="120650" indent="-120650">
              <a:spcBef>
                <a:spcPct val="50000"/>
              </a:spcBef>
              <a:buFontTx/>
              <a:buChar char="•"/>
            </a:pPr>
            <a:r>
              <a:rPr lang="en-US" altLang="zh-CN" sz="1200" b="1">
                <a:solidFill>
                  <a:srgbClr val="080808"/>
                </a:solidFill>
                <a:latin typeface="微软雅黑" pitchFamily="34" charset="-122"/>
                <a:ea typeface="微软雅黑" pitchFamily="34" charset="-122"/>
              </a:rPr>
              <a:t>RCMS</a:t>
            </a:r>
          </a:p>
          <a:p>
            <a:pPr marL="120650" indent="-120650">
              <a:spcBef>
                <a:spcPct val="50000"/>
              </a:spcBef>
              <a:buFontTx/>
              <a:buChar char="•"/>
            </a:pPr>
            <a:r>
              <a:rPr lang="en-US" altLang="zh-CN" sz="1200" b="1">
                <a:solidFill>
                  <a:srgbClr val="080808"/>
                </a:solidFill>
                <a:latin typeface="微软雅黑" pitchFamily="34" charset="-122"/>
                <a:ea typeface="微软雅黑" pitchFamily="34" charset="-122"/>
              </a:rPr>
              <a:t>HR</a:t>
            </a:r>
          </a:p>
          <a:p>
            <a:pPr marL="120650" indent="-120650">
              <a:spcBef>
                <a:spcPct val="50000"/>
              </a:spcBef>
              <a:buFontTx/>
              <a:buChar char="•"/>
            </a:pPr>
            <a:endParaRPr lang="en-US" altLang="zh-CN" sz="1200" b="1">
              <a:solidFill>
                <a:srgbClr val="080808"/>
              </a:solidFill>
              <a:latin typeface="微软雅黑" pitchFamily="34" charset="-122"/>
              <a:ea typeface="微软雅黑" pitchFamily="34" charset="-122"/>
            </a:endParaRPr>
          </a:p>
        </p:txBody>
      </p:sp>
      <p:sp>
        <p:nvSpPr>
          <p:cNvPr id="20" name="Rectangle 41"/>
          <p:cNvSpPr>
            <a:spLocks noChangeArrowheads="1"/>
          </p:cNvSpPr>
          <p:nvPr/>
        </p:nvSpPr>
        <p:spPr bwMode="white">
          <a:xfrm>
            <a:off x="3092204" y="1861013"/>
            <a:ext cx="1057275" cy="646331"/>
          </a:xfrm>
          <a:prstGeom prst="rect">
            <a:avLst/>
          </a:prstGeom>
          <a:noFill/>
          <a:ln w="9525" algn="ctr">
            <a:noFill/>
            <a:miter lim="800000"/>
            <a:headEnd/>
            <a:tailEnd/>
          </a:ln>
        </p:spPr>
        <p:txBody>
          <a:bodyPr>
            <a:spAutoFit/>
          </a:bodyPr>
          <a:lstStyle/>
          <a:p>
            <a:pPr algn="ctr"/>
            <a:r>
              <a:rPr lang="en-US" altLang="zh-CN" b="1" dirty="0" smtClean="0">
                <a:solidFill>
                  <a:srgbClr val="FEFEFE"/>
                </a:solidFill>
                <a:latin typeface="微软雅黑" pitchFamily="34" charset="-122"/>
                <a:ea typeface="微软雅黑" pitchFamily="34" charset="-122"/>
              </a:rPr>
              <a:t>ETL </a:t>
            </a:r>
          </a:p>
          <a:p>
            <a:pPr algn="ctr"/>
            <a:r>
              <a:rPr lang="zh-CN" altLang="en-US" b="1" dirty="0" smtClean="0">
                <a:solidFill>
                  <a:srgbClr val="FEFEFE"/>
                </a:solidFill>
                <a:latin typeface="微软雅黑" pitchFamily="34" charset="-122"/>
                <a:ea typeface="微软雅黑" pitchFamily="34" charset="-122"/>
              </a:rPr>
              <a:t>组件</a:t>
            </a:r>
            <a:endParaRPr lang="en-US" altLang="zh-CN" b="1" dirty="0">
              <a:solidFill>
                <a:srgbClr val="FEFEFE"/>
              </a:solidFill>
              <a:latin typeface="微软雅黑" pitchFamily="34" charset="-122"/>
              <a:ea typeface="微软雅黑" pitchFamily="34" charset="-122"/>
            </a:endParaRPr>
          </a:p>
        </p:txBody>
      </p:sp>
      <p:grpSp>
        <p:nvGrpSpPr>
          <p:cNvPr id="21" name="Group 35"/>
          <p:cNvGrpSpPr>
            <a:grpSpLocks/>
          </p:cNvGrpSpPr>
          <p:nvPr/>
        </p:nvGrpSpPr>
        <p:grpSpPr bwMode="auto">
          <a:xfrm>
            <a:off x="4667629" y="2639944"/>
            <a:ext cx="1511300" cy="2076698"/>
            <a:chOff x="528" y="1084"/>
            <a:chExt cx="2590" cy="2468"/>
          </a:xfrm>
        </p:grpSpPr>
        <p:sp>
          <p:nvSpPr>
            <p:cNvPr id="22" name="AutoShape 27"/>
            <p:cNvSpPr>
              <a:spLocks noChangeArrowheads="1"/>
            </p:cNvSpPr>
            <p:nvPr/>
          </p:nvSpPr>
          <p:spPr bwMode="auto">
            <a:xfrm rot="5432887">
              <a:off x="2183" y="1830"/>
              <a:ext cx="962" cy="908"/>
            </a:xfrm>
            <a:prstGeom prst="hexagon">
              <a:avLst>
                <a:gd name="adj" fmla="val 26487"/>
                <a:gd name="vf" fmla="val 115470"/>
              </a:avLst>
            </a:prstGeom>
            <a:gradFill rotWithShape="1">
              <a:gsLst>
                <a:gs pos="0">
                  <a:srgbClr val="295769"/>
                </a:gs>
                <a:gs pos="50000">
                  <a:srgbClr val="59BCE3"/>
                </a:gs>
                <a:gs pos="100000">
                  <a:srgbClr val="295769"/>
                </a:gs>
              </a:gsLst>
              <a:lin ang="2700000" scaled="1"/>
            </a:gradFill>
            <a:ln w="9525">
              <a:miter lim="800000"/>
              <a:headEnd/>
              <a:tailEnd/>
            </a:ln>
            <a:scene3d>
              <a:camera prst="legacyObliqueTopLeft">
                <a:rot lat="21299988" lon="20999988" rev="0"/>
              </a:camera>
              <a:lightRig rig="legacyFlat3" dir="t"/>
            </a:scene3d>
            <a:sp3d extrusionH="430200" prstMaterial="legacyMatte">
              <a:bevelT w="13500" h="13500" prst="angle"/>
              <a:bevelB w="13500" h="13500" prst="angle"/>
              <a:extrusionClr>
                <a:srgbClr val="59BCE3"/>
              </a:extrusionClr>
            </a:sp3d>
          </p:spPr>
          <p:txBody>
            <a:bodyPr rot="10800000" vert="eaVert" wrap="none" anchor="ctr">
              <a:flatTx/>
            </a:bodyPr>
            <a:lstStyle/>
            <a:p>
              <a:endParaRPr lang="en-US" altLang="zh-CN" b="1">
                <a:solidFill>
                  <a:srgbClr val="FFFFFF"/>
                </a:solidFill>
                <a:latin typeface="微软雅黑" pitchFamily="34" charset="-122"/>
                <a:ea typeface="微软雅黑" pitchFamily="34" charset="-122"/>
              </a:endParaRPr>
            </a:p>
          </p:txBody>
        </p:sp>
        <p:sp>
          <p:nvSpPr>
            <p:cNvPr id="23" name="AutoShape 26"/>
            <p:cNvSpPr>
              <a:spLocks noChangeArrowheads="1"/>
            </p:cNvSpPr>
            <p:nvPr/>
          </p:nvSpPr>
          <p:spPr bwMode="auto">
            <a:xfrm rot="5432887">
              <a:off x="1735" y="1111"/>
              <a:ext cx="962" cy="908"/>
            </a:xfrm>
            <a:prstGeom prst="hexagon">
              <a:avLst>
                <a:gd name="adj" fmla="val 26487"/>
                <a:gd name="vf" fmla="val 115470"/>
              </a:avLst>
            </a:prstGeom>
            <a:gradFill rotWithShape="1">
              <a:gsLst>
                <a:gs pos="0">
                  <a:srgbClr val="004747"/>
                </a:gs>
                <a:gs pos="50000">
                  <a:srgbClr val="009999"/>
                </a:gs>
                <a:gs pos="100000">
                  <a:srgbClr val="004747"/>
                </a:gs>
              </a:gsLst>
              <a:lin ang="2700000" scaled="1"/>
            </a:gradFill>
            <a:ln w="9525">
              <a:miter lim="800000"/>
              <a:headEnd/>
              <a:tailEnd/>
            </a:ln>
            <a:scene3d>
              <a:camera prst="legacyObliqueTopLeft">
                <a:rot lat="21299988" lon="20999988" rev="0"/>
              </a:camera>
              <a:lightRig rig="legacyFlat3" dir="t"/>
            </a:scene3d>
            <a:sp3d extrusionH="430200" prstMaterial="legacyMatte">
              <a:bevelT w="13500" h="13500" prst="angle"/>
              <a:bevelB w="13500" h="13500" prst="angle"/>
              <a:extrusionClr>
                <a:srgbClr val="009999"/>
              </a:extrusionClr>
            </a:sp3d>
          </p:spPr>
          <p:txBody>
            <a:bodyPr rot="10800000" vert="eaVert" wrap="none" anchor="ctr">
              <a:flatTx/>
            </a:bodyPr>
            <a:lstStyle/>
            <a:p>
              <a:endParaRPr lang="en-US" altLang="zh-CN" b="1">
                <a:solidFill>
                  <a:srgbClr val="FFFFFF"/>
                </a:solidFill>
                <a:latin typeface="微软雅黑" pitchFamily="34" charset="-122"/>
                <a:ea typeface="微软雅黑" pitchFamily="34" charset="-122"/>
              </a:endParaRPr>
            </a:p>
          </p:txBody>
        </p:sp>
        <p:sp>
          <p:nvSpPr>
            <p:cNvPr id="24" name="AutoShape 28"/>
            <p:cNvSpPr>
              <a:spLocks noChangeArrowheads="1"/>
            </p:cNvSpPr>
            <p:nvPr/>
          </p:nvSpPr>
          <p:spPr bwMode="auto">
            <a:xfrm rot="5432887">
              <a:off x="1783" y="2581"/>
              <a:ext cx="962" cy="908"/>
            </a:xfrm>
            <a:prstGeom prst="hexagon">
              <a:avLst>
                <a:gd name="adj" fmla="val 26487"/>
                <a:gd name="vf" fmla="val 115470"/>
              </a:avLst>
            </a:prstGeom>
            <a:gradFill rotWithShape="1">
              <a:gsLst>
                <a:gs pos="0">
                  <a:srgbClr val="004747"/>
                </a:gs>
                <a:gs pos="50000">
                  <a:srgbClr val="009999"/>
                </a:gs>
                <a:gs pos="100000">
                  <a:srgbClr val="004747"/>
                </a:gs>
              </a:gsLst>
              <a:lin ang="2700000" scaled="1"/>
            </a:gradFill>
            <a:ln w="9525">
              <a:miter lim="800000"/>
              <a:headEnd/>
              <a:tailEnd/>
            </a:ln>
            <a:scene3d>
              <a:camera prst="legacyObliqueTopLeft">
                <a:rot lat="21299988" lon="20999988" rev="0"/>
              </a:camera>
              <a:lightRig rig="legacyFlat3" dir="t"/>
            </a:scene3d>
            <a:sp3d extrusionH="430200" prstMaterial="legacyMatte">
              <a:bevelT w="13500" h="13500" prst="angle"/>
              <a:bevelB w="13500" h="13500" prst="angle"/>
              <a:extrusionClr>
                <a:srgbClr val="009999"/>
              </a:extrusionClr>
            </a:sp3d>
          </p:spPr>
          <p:txBody>
            <a:bodyPr rot="10800000" vert="eaVert" wrap="none" anchor="ctr">
              <a:flatTx/>
            </a:bodyPr>
            <a:lstStyle/>
            <a:p>
              <a:endParaRPr lang="en-US" altLang="zh-CN" b="1">
                <a:solidFill>
                  <a:srgbClr val="FFFFFF"/>
                </a:solidFill>
                <a:latin typeface="微软雅黑" pitchFamily="34" charset="-122"/>
                <a:ea typeface="微软雅黑" pitchFamily="34" charset="-122"/>
              </a:endParaRPr>
            </a:p>
          </p:txBody>
        </p:sp>
        <p:sp>
          <p:nvSpPr>
            <p:cNvPr id="25" name="AutoShape 32"/>
            <p:cNvSpPr>
              <a:spLocks noChangeArrowheads="1"/>
            </p:cNvSpPr>
            <p:nvPr/>
          </p:nvSpPr>
          <p:spPr bwMode="auto">
            <a:xfrm rot="5400000">
              <a:off x="1337" y="1858"/>
              <a:ext cx="962" cy="908"/>
            </a:xfrm>
            <a:prstGeom prst="hexagon">
              <a:avLst>
                <a:gd name="adj" fmla="val 26487"/>
                <a:gd name="vf" fmla="val 115470"/>
              </a:avLst>
            </a:prstGeom>
            <a:gradFill rotWithShape="1">
              <a:gsLst>
                <a:gs pos="0">
                  <a:srgbClr val="764718"/>
                </a:gs>
                <a:gs pos="50000">
                  <a:srgbClr val="FF9933"/>
                </a:gs>
                <a:gs pos="100000">
                  <a:srgbClr val="764718"/>
                </a:gs>
              </a:gsLst>
              <a:lin ang="2700000" scaled="1"/>
            </a:gradFill>
            <a:ln w="9525">
              <a:miter lim="800000"/>
              <a:headEnd/>
              <a:tailEnd/>
            </a:ln>
            <a:scene3d>
              <a:camera prst="legacyObliqueTopLeft">
                <a:rot lat="21299988" lon="20999988" rev="0"/>
              </a:camera>
              <a:lightRig rig="legacyFlat3" dir="t"/>
            </a:scene3d>
            <a:sp3d extrusionH="430200" prstMaterial="legacyMatte">
              <a:bevelT w="13500" h="13500" prst="angle"/>
              <a:bevelB w="13500" h="13500" prst="angle"/>
              <a:extrusionClr>
                <a:srgbClr val="FF9933"/>
              </a:extrusionClr>
            </a:sp3d>
          </p:spPr>
          <p:txBody>
            <a:bodyPr rot="10800000" vert="eaVert" wrap="none" anchor="ctr">
              <a:flatTx/>
            </a:bodyPr>
            <a:lstStyle/>
            <a:p>
              <a:endParaRPr lang="en-US" altLang="zh-CN" sz="2400">
                <a:solidFill>
                  <a:srgbClr val="FFFFFF"/>
                </a:solidFill>
                <a:latin typeface="微软雅黑" pitchFamily="34" charset="-122"/>
                <a:ea typeface="微软雅黑" pitchFamily="34" charset="-122"/>
              </a:endParaRPr>
            </a:p>
          </p:txBody>
        </p:sp>
        <p:sp>
          <p:nvSpPr>
            <p:cNvPr id="26" name="AutoShape 25"/>
            <p:cNvSpPr>
              <a:spLocks noChangeArrowheads="1"/>
            </p:cNvSpPr>
            <p:nvPr/>
          </p:nvSpPr>
          <p:spPr bwMode="auto">
            <a:xfrm rot="5432887">
              <a:off x="907" y="1150"/>
              <a:ext cx="962" cy="908"/>
            </a:xfrm>
            <a:prstGeom prst="hexagon">
              <a:avLst>
                <a:gd name="adj" fmla="val 26487"/>
                <a:gd name="vf" fmla="val 115470"/>
              </a:avLst>
            </a:prstGeom>
            <a:gradFill rotWithShape="1">
              <a:gsLst>
                <a:gs pos="0">
                  <a:srgbClr val="295769"/>
                </a:gs>
                <a:gs pos="50000">
                  <a:srgbClr val="59BCE3"/>
                </a:gs>
                <a:gs pos="100000">
                  <a:srgbClr val="295769"/>
                </a:gs>
              </a:gsLst>
              <a:lin ang="2700000" scaled="1"/>
            </a:gradFill>
            <a:ln w="9525">
              <a:miter lim="800000"/>
              <a:headEnd/>
              <a:tailEnd/>
            </a:ln>
            <a:scene3d>
              <a:camera prst="legacyObliqueTopLeft">
                <a:rot lat="21299988" lon="20999988" rev="0"/>
              </a:camera>
              <a:lightRig rig="legacyFlat3" dir="t"/>
            </a:scene3d>
            <a:sp3d extrusionH="430200" prstMaterial="legacyMatte">
              <a:bevelT w="13500" h="13500" prst="angle"/>
              <a:bevelB w="13500" h="13500" prst="angle"/>
              <a:extrusionClr>
                <a:srgbClr val="59BCE3"/>
              </a:extrusionClr>
            </a:sp3d>
          </p:spPr>
          <p:txBody>
            <a:bodyPr rot="10800000" vert="eaVert" wrap="none" anchor="ctr">
              <a:flatTx/>
            </a:bodyPr>
            <a:lstStyle/>
            <a:p>
              <a:endParaRPr lang="en-US" altLang="zh-CN" b="1">
                <a:solidFill>
                  <a:srgbClr val="FFFFFF"/>
                </a:solidFill>
                <a:latin typeface="微软雅黑" pitchFamily="34" charset="-122"/>
                <a:ea typeface="微软雅黑" pitchFamily="34" charset="-122"/>
              </a:endParaRPr>
            </a:p>
          </p:txBody>
        </p:sp>
        <p:sp>
          <p:nvSpPr>
            <p:cNvPr id="27" name="AutoShape 30"/>
            <p:cNvSpPr>
              <a:spLocks noChangeArrowheads="1"/>
            </p:cNvSpPr>
            <p:nvPr/>
          </p:nvSpPr>
          <p:spPr bwMode="auto">
            <a:xfrm rot="5432887">
              <a:off x="940" y="2617"/>
              <a:ext cx="962" cy="908"/>
            </a:xfrm>
            <a:prstGeom prst="hexagon">
              <a:avLst>
                <a:gd name="adj" fmla="val 26487"/>
                <a:gd name="vf" fmla="val 115470"/>
              </a:avLst>
            </a:prstGeom>
            <a:gradFill rotWithShape="1">
              <a:gsLst>
                <a:gs pos="0">
                  <a:srgbClr val="295769"/>
                </a:gs>
                <a:gs pos="50000">
                  <a:srgbClr val="59BCE3"/>
                </a:gs>
                <a:gs pos="100000">
                  <a:srgbClr val="295769"/>
                </a:gs>
              </a:gsLst>
              <a:lin ang="2700000" scaled="1"/>
            </a:gradFill>
            <a:ln w="9525">
              <a:miter lim="800000"/>
              <a:headEnd/>
              <a:tailEnd/>
            </a:ln>
            <a:scene3d>
              <a:camera prst="legacyObliqueTopLeft">
                <a:rot lat="21299988" lon="20999988" rev="0"/>
              </a:camera>
              <a:lightRig rig="legacyFlat3" dir="t"/>
            </a:scene3d>
            <a:sp3d extrusionH="430200" prstMaterial="legacyMatte">
              <a:bevelT w="13500" h="13500" prst="angle"/>
              <a:bevelB w="13500" h="13500" prst="angle"/>
              <a:extrusionClr>
                <a:srgbClr val="59BCE3"/>
              </a:extrusionClr>
            </a:sp3d>
          </p:spPr>
          <p:txBody>
            <a:bodyPr rot="10800000" vert="eaVert" wrap="none" anchor="ctr">
              <a:flatTx/>
            </a:bodyPr>
            <a:lstStyle/>
            <a:p>
              <a:endParaRPr lang="en-US" altLang="zh-CN" b="1">
                <a:solidFill>
                  <a:srgbClr val="FFFFFF"/>
                </a:solidFill>
                <a:latin typeface="微软雅黑" pitchFamily="34" charset="-122"/>
                <a:ea typeface="微软雅黑" pitchFamily="34" charset="-122"/>
              </a:endParaRPr>
            </a:p>
          </p:txBody>
        </p:sp>
        <p:sp>
          <p:nvSpPr>
            <p:cNvPr id="28" name="AutoShape 31"/>
            <p:cNvSpPr>
              <a:spLocks noChangeArrowheads="1"/>
            </p:cNvSpPr>
            <p:nvPr/>
          </p:nvSpPr>
          <p:spPr bwMode="auto">
            <a:xfrm rot="5432887">
              <a:off x="501" y="1899"/>
              <a:ext cx="962" cy="908"/>
            </a:xfrm>
            <a:prstGeom prst="hexagon">
              <a:avLst>
                <a:gd name="adj" fmla="val 26487"/>
                <a:gd name="vf" fmla="val 115470"/>
              </a:avLst>
            </a:prstGeom>
            <a:gradFill rotWithShape="1">
              <a:gsLst>
                <a:gs pos="0">
                  <a:srgbClr val="004747"/>
                </a:gs>
                <a:gs pos="50000">
                  <a:srgbClr val="009999"/>
                </a:gs>
                <a:gs pos="100000">
                  <a:srgbClr val="004747"/>
                </a:gs>
              </a:gsLst>
              <a:lin ang="2700000" scaled="1"/>
            </a:gradFill>
            <a:ln w="9525">
              <a:miter lim="800000"/>
              <a:headEnd/>
              <a:tailEnd/>
            </a:ln>
            <a:scene3d>
              <a:camera prst="legacyObliqueTopLeft">
                <a:rot lat="21299988" lon="20999988" rev="0"/>
              </a:camera>
              <a:lightRig rig="legacyFlat3" dir="t"/>
            </a:scene3d>
            <a:sp3d extrusionH="430200" prstMaterial="legacyMatte">
              <a:bevelT w="13500" h="13500" prst="angle"/>
              <a:bevelB w="13500" h="13500" prst="angle"/>
              <a:extrusionClr>
                <a:srgbClr val="009999"/>
              </a:extrusionClr>
            </a:sp3d>
          </p:spPr>
          <p:txBody>
            <a:bodyPr rot="10800000" vert="eaVert" wrap="none" anchor="ctr">
              <a:flatTx/>
            </a:bodyPr>
            <a:lstStyle/>
            <a:p>
              <a:endParaRPr lang="en-US" altLang="zh-CN" b="1">
                <a:solidFill>
                  <a:srgbClr val="FFFFFF"/>
                </a:solidFill>
                <a:latin typeface="微软雅黑" pitchFamily="34" charset="-122"/>
                <a:ea typeface="微软雅黑" pitchFamily="34" charset="-122"/>
              </a:endParaRPr>
            </a:p>
          </p:txBody>
        </p:sp>
      </p:grpSp>
      <p:sp>
        <p:nvSpPr>
          <p:cNvPr id="29" name="Rectangle 41"/>
          <p:cNvSpPr>
            <a:spLocks noChangeArrowheads="1"/>
          </p:cNvSpPr>
          <p:nvPr/>
        </p:nvSpPr>
        <p:spPr bwMode="white">
          <a:xfrm>
            <a:off x="4430653" y="3284984"/>
            <a:ext cx="1987401" cy="338554"/>
          </a:xfrm>
          <a:prstGeom prst="rect">
            <a:avLst/>
          </a:prstGeom>
          <a:noFill/>
          <a:ln w="9525" algn="ctr">
            <a:noFill/>
            <a:miter lim="800000"/>
            <a:headEnd/>
            <a:tailEnd/>
          </a:ln>
        </p:spPr>
        <p:txBody>
          <a:bodyPr wrap="square">
            <a:spAutoFit/>
          </a:bodyPr>
          <a:lstStyle/>
          <a:p>
            <a:pPr algn="ctr"/>
            <a:r>
              <a:rPr lang="zh-CN" altLang="en-US" sz="1600" b="1" dirty="0" smtClean="0">
                <a:solidFill>
                  <a:srgbClr val="FEFEFE"/>
                </a:solidFill>
                <a:latin typeface="微软雅黑" pitchFamily="34" charset="-122"/>
                <a:ea typeface="微软雅黑" pitchFamily="34" charset="-122"/>
              </a:rPr>
              <a:t>数据仓库</a:t>
            </a:r>
            <a:endParaRPr lang="en-US" altLang="zh-CN" sz="1600" b="1" dirty="0" smtClean="0">
              <a:solidFill>
                <a:srgbClr val="FEFEFE"/>
              </a:solidFill>
              <a:latin typeface="微软雅黑" pitchFamily="34" charset="-122"/>
              <a:ea typeface="微软雅黑" pitchFamily="34" charset="-122"/>
            </a:endParaRPr>
          </a:p>
        </p:txBody>
      </p:sp>
      <p:pic>
        <p:nvPicPr>
          <p:cNvPr id="30" name="Picture 107" descr="232"/>
          <p:cNvPicPr>
            <a:picLocks noChangeAspect="1" noChangeArrowheads="1"/>
          </p:cNvPicPr>
          <p:nvPr/>
        </p:nvPicPr>
        <p:blipFill>
          <a:blip r:embed="rId7" cstate="print"/>
          <a:srcRect/>
          <a:stretch>
            <a:fillRect/>
          </a:stretch>
        </p:blipFill>
        <p:spPr bwMode="auto">
          <a:xfrm>
            <a:off x="7717979" y="1227650"/>
            <a:ext cx="1295400" cy="1066800"/>
          </a:xfrm>
          <a:prstGeom prst="rect">
            <a:avLst/>
          </a:prstGeom>
          <a:noFill/>
          <a:ln w="9525">
            <a:noFill/>
            <a:miter lim="800000"/>
            <a:headEnd/>
            <a:tailEnd/>
          </a:ln>
        </p:spPr>
      </p:pic>
      <p:pic>
        <p:nvPicPr>
          <p:cNvPr id="31" name="Picture 2"/>
          <p:cNvPicPr>
            <a:picLocks noChangeAspect="1" noChangeArrowheads="1"/>
          </p:cNvPicPr>
          <p:nvPr/>
        </p:nvPicPr>
        <p:blipFill>
          <a:blip r:embed="rId8" cstate="print"/>
          <a:srcRect/>
          <a:stretch>
            <a:fillRect/>
          </a:stretch>
        </p:blipFill>
        <p:spPr bwMode="auto">
          <a:xfrm>
            <a:off x="7803704" y="4034350"/>
            <a:ext cx="1219200" cy="1101725"/>
          </a:xfrm>
          <a:prstGeom prst="rect">
            <a:avLst/>
          </a:prstGeom>
          <a:noFill/>
          <a:ln w="9525">
            <a:noFill/>
            <a:miter lim="800000"/>
            <a:headEnd/>
            <a:tailEnd/>
          </a:ln>
        </p:spPr>
      </p:pic>
      <p:pic>
        <p:nvPicPr>
          <p:cNvPr id="32" name="Picture 3"/>
          <p:cNvPicPr>
            <a:picLocks noChangeAspect="1" noChangeArrowheads="1"/>
          </p:cNvPicPr>
          <p:nvPr/>
        </p:nvPicPr>
        <p:blipFill>
          <a:blip r:embed="rId9" cstate="print"/>
          <a:srcRect/>
          <a:stretch>
            <a:fillRect/>
          </a:stretch>
        </p:blipFill>
        <p:spPr bwMode="auto">
          <a:xfrm>
            <a:off x="7803704" y="2589725"/>
            <a:ext cx="1066800" cy="946150"/>
          </a:xfrm>
          <a:prstGeom prst="rect">
            <a:avLst/>
          </a:prstGeom>
          <a:noFill/>
          <a:ln w="9525">
            <a:noFill/>
            <a:miter lim="800000"/>
            <a:headEnd/>
            <a:tailEnd/>
          </a:ln>
        </p:spPr>
      </p:pic>
      <p:sp>
        <p:nvSpPr>
          <p:cNvPr id="33" name="Rectangle 33"/>
          <p:cNvSpPr>
            <a:spLocks noChangeArrowheads="1"/>
          </p:cNvSpPr>
          <p:nvPr/>
        </p:nvSpPr>
        <p:spPr bwMode="auto">
          <a:xfrm>
            <a:off x="7457629" y="2173800"/>
            <a:ext cx="1326331" cy="381000"/>
          </a:xfrm>
          <a:prstGeom prst="rect">
            <a:avLst/>
          </a:prstGeom>
          <a:solidFill>
            <a:srgbClr val="FEFEFE">
              <a:alpha val="39999"/>
            </a:srgbClr>
          </a:solidFill>
          <a:ln w="15240" algn="ctr">
            <a:solidFill>
              <a:srgbClr val="080808"/>
            </a:solidFill>
            <a:prstDash val="sysDot"/>
            <a:miter lim="800000"/>
            <a:headEnd/>
            <a:tailEnd/>
          </a:ln>
        </p:spPr>
        <p:txBody>
          <a:bodyPr wrap="none" anchor="ctr"/>
          <a:lstStyle/>
          <a:p>
            <a:r>
              <a:rPr lang="en-US" altLang="zh-CN" sz="1200" dirty="0">
                <a:latin typeface="微软雅黑" pitchFamily="34" charset="-122"/>
                <a:ea typeface="微软雅黑" pitchFamily="34" charset="-122"/>
              </a:rPr>
              <a:t> </a:t>
            </a:r>
            <a:r>
              <a:rPr lang="en-US" altLang="zh-CN" sz="1200" dirty="0" smtClean="0">
                <a:latin typeface="微软雅黑" pitchFamily="34" charset="-122"/>
                <a:ea typeface="微软雅黑" pitchFamily="34" charset="-122"/>
              </a:rPr>
              <a:t>     </a:t>
            </a:r>
            <a:r>
              <a:rPr lang="zh-CN" altLang="en-US" sz="1200" dirty="0" smtClean="0">
                <a:latin typeface="微软雅黑" pitchFamily="34" charset="-122"/>
                <a:ea typeface="微软雅黑" pitchFamily="34" charset="-122"/>
              </a:rPr>
              <a:t>一般终端</a:t>
            </a:r>
            <a:endParaRPr lang="en-US" altLang="zh-CN" sz="1200" dirty="0">
              <a:latin typeface="微软雅黑" pitchFamily="34" charset="-122"/>
              <a:ea typeface="微软雅黑" pitchFamily="34" charset="-122"/>
            </a:endParaRPr>
          </a:p>
        </p:txBody>
      </p:sp>
      <p:sp>
        <p:nvSpPr>
          <p:cNvPr id="34" name="Rectangle 33"/>
          <p:cNvSpPr>
            <a:spLocks noChangeArrowheads="1"/>
          </p:cNvSpPr>
          <p:nvPr/>
        </p:nvSpPr>
        <p:spPr bwMode="auto">
          <a:xfrm>
            <a:off x="7490967" y="3521588"/>
            <a:ext cx="1220985" cy="381000"/>
          </a:xfrm>
          <a:prstGeom prst="rect">
            <a:avLst/>
          </a:prstGeom>
          <a:solidFill>
            <a:srgbClr val="FEFEFE">
              <a:alpha val="39999"/>
            </a:srgbClr>
          </a:solidFill>
          <a:ln w="15240" algn="ctr">
            <a:solidFill>
              <a:srgbClr val="080808"/>
            </a:solidFill>
            <a:prstDash val="sysDot"/>
            <a:miter lim="800000"/>
            <a:headEnd/>
            <a:tailEnd/>
          </a:ln>
        </p:spPr>
        <p:txBody>
          <a:bodyPr wrap="none" anchor="ctr"/>
          <a:lstStyle/>
          <a:p>
            <a:r>
              <a:rPr lang="zh-CN" altLang="en-US" sz="1200" dirty="0" smtClean="0">
                <a:latin typeface="微软雅黑" pitchFamily="34" charset="-122"/>
                <a:ea typeface="微软雅黑" pitchFamily="34" charset="-122"/>
              </a:rPr>
              <a:t>浏览器</a:t>
            </a:r>
            <a:r>
              <a:rPr lang="en-US" altLang="zh-CN" sz="1200" dirty="0" smtClean="0">
                <a:latin typeface="微软雅黑" pitchFamily="34" charset="-122"/>
                <a:ea typeface="微软雅黑" pitchFamily="34" charset="-122"/>
              </a:rPr>
              <a:t>(IE </a:t>
            </a:r>
            <a:r>
              <a:rPr lang="zh-CN" altLang="en-US" sz="1200" dirty="0" smtClean="0">
                <a:latin typeface="微软雅黑" pitchFamily="34" charset="-122"/>
                <a:ea typeface="微软雅黑" pitchFamily="34" charset="-122"/>
              </a:rPr>
              <a:t>等</a:t>
            </a:r>
            <a:r>
              <a:rPr lang="en-US" altLang="zh-CN" sz="1200" dirty="0" smtClean="0">
                <a:latin typeface="微软雅黑" pitchFamily="34" charset="-122"/>
                <a:ea typeface="微软雅黑" pitchFamily="34" charset="-122"/>
              </a:rPr>
              <a:t>)</a:t>
            </a:r>
            <a:r>
              <a:rPr lang="zh-CN" altLang="en-US" sz="1200" dirty="0" smtClean="0">
                <a:latin typeface="微软雅黑" pitchFamily="34" charset="-122"/>
                <a:ea typeface="微软雅黑" pitchFamily="34" charset="-122"/>
              </a:rPr>
              <a:t> </a:t>
            </a:r>
            <a:endParaRPr lang="en-US" altLang="zh-CN" sz="1200" dirty="0">
              <a:latin typeface="微软雅黑" pitchFamily="34" charset="-122"/>
              <a:ea typeface="微软雅黑" pitchFamily="34" charset="-122"/>
            </a:endParaRPr>
          </a:p>
        </p:txBody>
      </p:sp>
      <p:sp>
        <p:nvSpPr>
          <p:cNvPr id="35" name="Rectangle 33"/>
          <p:cNvSpPr>
            <a:spLocks noChangeArrowheads="1"/>
          </p:cNvSpPr>
          <p:nvPr/>
        </p:nvSpPr>
        <p:spPr bwMode="auto">
          <a:xfrm>
            <a:off x="7570342" y="5136075"/>
            <a:ext cx="1223962" cy="525463"/>
          </a:xfrm>
          <a:prstGeom prst="rect">
            <a:avLst/>
          </a:prstGeom>
          <a:solidFill>
            <a:srgbClr val="FEFEFE">
              <a:alpha val="39999"/>
            </a:srgbClr>
          </a:solidFill>
          <a:ln w="15240" algn="ctr">
            <a:solidFill>
              <a:srgbClr val="080808"/>
            </a:solidFill>
            <a:prstDash val="sysDot"/>
            <a:miter lim="800000"/>
            <a:headEnd/>
            <a:tailEnd/>
          </a:ln>
        </p:spPr>
        <p:txBody>
          <a:bodyPr wrap="none" anchor="ctr"/>
          <a:lstStyle/>
          <a:p>
            <a:r>
              <a:rPr lang="zh-CN" altLang="en-US" sz="1200" dirty="0" smtClean="0">
                <a:latin typeface="微软雅黑" pitchFamily="34" charset="-122"/>
                <a:ea typeface="微软雅黑" pitchFamily="34" charset="-122"/>
              </a:rPr>
              <a:t>智能手机</a:t>
            </a:r>
            <a:r>
              <a:rPr lang="en-US" altLang="zh-CN" sz="1200" dirty="0" smtClean="0">
                <a:latin typeface="微软雅黑" pitchFamily="34" charset="-122"/>
                <a:ea typeface="微软雅黑" pitchFamily="34" charset="-122"/>
              </a:rPr>
              <a:t>/</a:t>
            </a:r>
            <a:r>
              <a:rPr lang="zh-CN" altLang="en-US" sz="1200" dirty="0" smtClean="0">
                <a:latin typeface="微软雅黑" pitchFamily="34" charset="-122"/>
                <a:ea typeface="微软雅黑" pitchFamily="34" charset="-122"/>
              </a:rPr>
              <a:t>平板</a:t>
            </a:r>
            <a:r>
              <a:rPr lang="en-US" altLang="zh-CN" sz="1200" dirty="0" smtClean="0">
                <a:latin typeface="微软雅黑" pitchFamily="34" charset="-122"/>
                <a:ea typeface="微软雅黑" pitchFamily="34" charset="-122"/>
              </a:rPr>
              <a:t/>
            </a:r>
            <a:br>
              <a:rPr lang="en-US" altLang="zh-CN" sz="1200" dirty="0" smtClean="0">
                <a:latin typeface="微软雅黑" pitchFamily="34" charset="-122"/>
                <a:ea typeface="微软雅黑" pitchFamily="34" charset="-122"/>
              </a:rPr>
            </a:br>
            <a:r>
              <a:rPr lang="en-US" altLang="zh-CN" sz="1200" dirty="0" smtClean="0">
                <a:latin typeface="微软雅黑" pitchFamily="34" charset="-122"/>
                <a:ea typeface="微软雅黑" pitchFamily="34" charset="-122"/>
              </a:rPr>
              <a:t>(</a:t>
            </a:r>
            <a:r>
              <a:rPr lang="en-US" altLang="zh-CN" sz="1200" dirty="0" err="1" smtClean="0">
                <a:latin typeface="微软雅黑" pitchFamily="34" charset="-122"/>
                <a:ea typeface="微软雅黑" pitchFamily="34" charset="-122"/>
              </a:rPr>
              <a:t>iOS</a:t>
            </a:r>
            <a:r>
              <a:rPr lang="en-US" altLang="zh-CN" sz="1200" dirty="0" smtClean="0">
                <a:latin typeface="微软雅黑" pitchFamily="34" charset="-122"/>
                <a:ea typeface="微软雅黑" pitchFamily="34" charset="-122"/>
              </a:rPr>
              <a:t> </a:t>
            </a:r>
            <a:r>
              <a:rPr lang="zh-CN" altLang="en-US" sz="1200" dirty="0" smtClean="0">
                <a:latin typeface="微软雅黑" pitchFamily="34" charset="-122"/>
                <a:ea typeface="微软雅黑" pitchFamily="34" charset="-122"/>
              </a:rPr>
              <a:t>或者 安卓</a:t>
            </a:r>
            <a:r>
              <a:rPr lang="en-US" altLang="zh-CN" sz="1200" dirty="0" smtClean="0">
                <a:latin typeface="微软雅黑" pitchFamily="34" charset="-122"/>
                <a:ea typeface="微软雅黑" pitchFamily="34" charset="-122"/>
              </a:rPr>
              <a:t>)</a:t>
            </a:r>
            <a:endParaRPr lang="en-US" altLang="zh-CN" sz="1200" dirty="0">
              <a:latin typeface="微软雅黑" pitchFamily="34" charset="-122"/>
              <a:ea typeface="微软雅黑" pitchFamily="34" charset="-122"/>
            </a:endParaRPr>
          </a:p>
        </p:txBody>
      </p:sp>
      <p:sp>
        <p:nvSpPr>
          <p:cNvPr id="36" name="AutoShape 14"/>
          <p:cNvSpPr>
            <a:spLocks noChangeArrowheads="1"/>
          </p:cNvSpPr>
          <p:nvPr/>
        </p:nvSpPr>
        <p:spPr bwMode="gray">
          <a:xfrm rot="10800000">
            <a:off x="2015205" y="1772816"/>
            <a:ext cx="927571" cy="1008112"/>
          </a:xfrm>
          <a:prstGeom prst="rightArrow">
            <a:avLst>
              <a:gd name="adj1" fmla="val 46722"/>
              <a:gd name="adj2" fmla="val 38870"/>
            </a:avLst>
          </a:prstGeom>
          <a:gradFill rotWithShape="1">
            <a:gsLst>
              <a:gs pos="0">
                <a:srgbClr val="595959">
                  <a:alpha val="0"/>
                </a:srgbClr>
              </a:gs>
              <a:gs pos="100000">
                <a:srgbClr val="C0C0C0"/>
              </a:gs>
            </a:gsLst>
            <a:lin ang="0" scaled="1"/>
          </a:gradFill>
          <a:ln w="9525" algn="ctr">
            <a:noFill/>
            <a:miter lim="800000"/>
            <a:headEnd/>
            <a:tailEnd/>
          </a:ln>
        </p:spPr>
        <p:txBody>
          <a:bodyPr wrap="none" anchor="ctr"/>
          <a:lstStyle/>
          <a:p>
            <a:endParaRPr lang="zh-CN" altLang="en-US">
              <a:latin typeface="微软雅黑" pitchFamily="34" charset="-122"/>
              <a:ea typeface="微软雅黑" pitchFamily="34" charset="-122"/>
            </a:endParaRPr>
          </a:p>
        </p:txBody>
      </p:sp>
      <p:sp>
        <p:nvSpPr>
          <p:cNvPr id="37" name="AutoShape 14"/>
          <p:cNvSpPr>
            <a:spLocks noChangeArrowheads="1"/>
          </p:cNvSpPr>
          <p:nvPr/>
        </p:nvSpPr>
        <p:spPr bwMode="gray">
          <a:xfrm rot="10800000">
            <a:off x="2663279" y="3356936"/>
            <a:ext cx="262036" cy="846137"/>
          </a:xfrm>
          <a:prstGeom prst="rightArrow">
            <a:avLst>
              <a:gd name="adj1" fmla="val 46722"/>
              <a:gd name="adj2" fmla="val 38870"/>
            </a:avLst>
          </a:prstGeom>
          <a:gradFill rotWithShape="1">
            <a:gsLst>
              <a:gs pos="0">
                <a:srgbClr val="595959">
                  <a:alpha val="0"/>
                </a:srgbClr>
              </a:gs>
              <a:gs pos="100000">
                <a:srgbClr val="C0C0C0"/>
              </a:gs>
            </a:gsLst>
            <a:lin ang="0" scaled="1"/>
          </a:gradFill>
          <a:ln w="9525" algn="ctr">
            <a:noFill/>
            <a:miter lim="800000"/>
            <a:headEnd/>
            <a:tailEnd/>
          </a:ln>
        </p:spPr>
        <p:txBody>
          <a:bodyPr wrap="none" anchor="ctr"/>
          <a:lstStyle/>
          <a:p>
            <a:endParaRPr lang="zh-CN" altLang="en-US">
              <a:latin typeface="微软雅黑" pitchFamily="34" charset="-122"/>
              <a:ea typeface="微软雅黑" pitchFamily="34" charset="-122"/>
            </a:endParaRPr>
          </a:p>
        </p:txBody>
      </p:sp>
      <p:sp>
        <p:nvSpPr>
          <p:cNvPr id="38" name="AutoShape 14"/>
          <p:cNvSpPr>
            <a:spLocks noChangeArrowheads="1"/>
          </p:cNvSpPr>
          <p:nvPr/>
        </p:nvSpPr>
        <p:spPr bwMode="gray">
          <a:xfrm rot="12783885" flipH="1">
            <a:off x="3985642" y="2009975"/>
            <a:ext cx="903287" cy="766763"/>
          </a:xfrm>
          <a:prstGeom prst="rightArrow">
            <a:avLst>
              <a:gd name="adj1" fmla="val 46722"/>
              <a:gd name="adj2" fmla="val 38843"/>
            </a:avLst>
          </a:prstGeom>
          <a:gradFill rotWithShape="1">
            <a:gsLst>
              <a:gs pos="0">
                <a:srgbClr val="595959">
                  <a:alpha val="0"/>
                </a:srgbClr>
              </a:gs>
              <a:gs pos="100000">
                <a:srgbClr val="C0C0C0"/>
              </a:gs>
            </a:gsLst>
            <a:lin ang="0" scaled="1"/>
          </a:gradFill>
          <a:ln w="9525" algn="ctr">
            <a:noFill/>
            <a:miter lim="800000"/>
            <a:headEnd/>
            <a:tailEnd/>
          </a:ln>
        </p:spPr>
        <p:txBody>
          <a:bodyPr wrap="none" anchor="ctr"/>
          <a:lstStyle/>
          <a:p>
            <a:endParaRPr lang="zh-CN" altLang="en-US">
              <a:latin typeface="微软雅黑" pitchFamily="34" charset="-122"/>
              <a:ea typeface="微软雅黑" pitchFamily="34" charset="-122"/>
            </a:endParaRPr>
          </a:p>
        </p:txBody>
      </p:sp>
      <p:sp>
        <p:nvSpPr>
          <p:cNvPr id="39" name="AutoShape 14"/>
          <p:cNvSpPr>
            <a:spLocks noChangeArrowheads="1"/>
          </p:cNvSpPr>
          <p:nvPr/>
        </p:nvSpPr>
        <p:spPr bwMode="gray">
          <a:xfrm rot="10800000" flipH="1">
            <a:off x="4185049" y="3429000"/>
            <a:ext cx="381000" cy="663575"/>
          </a:xfrm>
          <a:prstGeom prst="rightArrow">
            <a:avLst>
              <a:gd name="adj1" fmla="val 46722"/>
              <a:gd name="adj2" fmla="val 38870"/>
            </a:avLst>
          </a:prstGeom>
          <a:gradFill rotWithShape="1">
            <a:gsLst>
              <a:gs pos="0">
                <a:srgbClr val="595959">
                  <a:alpha val="0"/>
                </a:srgbClr>
              </a:gs>
              <a:gs pos="100000">
                <a:srgbClr val="C0C0C0"/>
              </a:gs>
            </a:gsLst>
            <a:lin ang="0" scaled="1"/>
          </a:gradFill>
          <a:ln w="9525" algn="ctr">
            <a:noFill/>
            <a:miter lim="800000"/>
            <a:headEnd/>
            <a:tailEnd/>
          </a:ln>
        </p:spPr>
        <p:txBody>
          <a:bodyPr wrap="none" anchor="ctr"/>
          <a:lstStyle/>
          <a:p>
            <a:endParaRPr lang="zh-CN" altLang="en-US">
              <a:latin typeface="微软雅黑" pitchFamily="34" charset="-122"/>
              <a:ea typeface="微软雅黑" pitchFamily="34" charset="-122"/>
            </a:endParaRPr>
          </a:p>
        </p:txBody>
      </p:sp>
      <p:sp>
        <p:nvSpPr>
          <p:cNvPr id="40" name="AutoShape 14"/>
          <p:cNvSpPr>
            <a:spLocks noChangeArrowheads="1"/>
          </p:cNvSpPr>
          <p:nvPr/>
        </p:nvSpPr>
        <p:spPr bwMode="gray">
          <a:xfrm rot="10800000">
            <a:off x="6119367" y="2895600"/>
            <a:ext cx="457200" cy="1530350"/>
          </a:xfrm>
          <a:prstGeom prst="rightArrow">
            <a:avLst>
              <a:gd name="adj1" fmla="val 46722"/>
              <a:gd name="adj2" fmla="val 38870"/>
            </a:avLst>
          </a:prstGeom>
          <a:gradFill rotWithShape="1">
            <a:gsLst>
              <a:gs pos="0">
                <a:srgbClr val="595959">
                  <a:alpha val="0"/>
                </a:srgbClr>
              </a:gs>
              <a:gs pos="100000">
                <a:srgbClr val="C0C0C0"/>
              </a:gs>
            </a:gsLst>
            <a:lin ang="0" scaled="1"/>
          </a:gradFill>
          <a:ln w="9525" algn="ctr">
            <a:noFill/>
            <a:miter lim="800000"/>
            <a:headEnd/>
            <a:tailEnd/>
          </a:ln>
        </p:spPr>
        <p:txBody>
          <a:bodyPr wrap="none" anchor="ctr"/>
          <a:lstStyle/>
          <a:p>
            <a:endParaRPr lang="zh-CN" altLang="en-US">
              <a:latin typeface="微软雅黑" pitchFamily="34" charset="-122"/>
              <a:ea typeface="微软雅黑" pitchFamily="34" charset="-122"/>
            </a:endParaRPr>
          </a:p>
        </p:txBody>
      </p:sp>
      <p:sp>
        <p:nvSpPr>
          <p:cNvPr id="41" name="AutoShape 10"/>
          <p:cNvSpPr>
            <a:spLocks noChangeArrowheads="1"/>
          </p:cNvSpPr>
          <p:nvPr/>
        </p:nvSpPr>
        <p:spPr bwMode="gray">
          <a:xfrm rot="-5400000">
            <a:off x="7095679" y="1641988"/>
            <a:ext cx="1100138" cy="123031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597" y="10926"/>
                </a:moveTo>
                <a:cubicBezTo>
                  <a:pt x="18598" y="10884"/>
                  <a:pt x="18599" y="10842"/>
                  <a:pt x="18599" y="10800"/>
                </a:cubicBezTo>
                <a:cubicBezTo>
                  <a:pt x="18599" y="6497"/>
                  <a:pt x="15115" y="3008"/>
                  <a:pt x="10813" y="3001"/>
                </a:cubicBezTo>
                <a:lnTo>
                  <a:pt x="10818" y="0"/>
                </a:lnTo>
                <a:cubicBezTo>
                  <a:pt x="16775" y="10"/>
                  <a:pt x="21600" y="4842"/>
                  <a:pt x="21600" y="10800"/>
                </a:cubicBezTo>
                <a:cubicBezTo>
                  <a:pt x="21600" y="10858"/>
                  <a:pt x="21599" y="10917"/>
                  <a:pt x="21598" y="10975"/>
                </a:cubicBezTo>
                <a:lnTo>
                  <a:pt x="24298" y="11019"/>
                </a:lnTo>
                <a:lnTo>
                  <a:pt x="20030" y="15151"/>
                </a:lnTo>
                <a:lnTo>
                  <a:pt x="15898" y="10883"/>
                </a:lnTo>
                <a:lnTo>
                  <a:pt x="18597" y="10926"/>
                </a:lnTo>
                <a:close/>
              </a:path>
            </a:pathLst>
          </a:custGeom>
          <a:gradFill rotWithShape="1">
            <a:gsLst>
              <a:gs pos="0">
                <a:srgbClr val="FFFFFF">
                  <a:alpha val="0"/>
                </a:srgbClr>
              </a:gs>
              <a:gs pos="100000">
                <a:schemeClr val="tx1">
                  <a:alpha val="78000"/>
                </a:schemeClr>
              </a:gs>
            </a:gsLst>
            <a:lin ang="5400000" scaled="1"/>
          </a:gradFill>
          <a:ln w="9525">
            <a:noFill/>
            <a:miter lim="800000"/>
            <a:headEnd/>
            <a:tailEnd/>
          </a:ln>
        </p:spPr>
        <p:txBody>
          <a:bodyPr wrap="none" anchor="ctr"/>
          <a:lstStyle/>
          <a:p>
            <a:endParaRPr lang="zh-CN" altLang="en-US">
              <a:latin typeface="微软雅黑" pitchFamily="34" charset="-122"/>
              <a:ea typeface="微软雅黑" pitchFamily="34" charset="-122"/>
            </a:endParaRPr>
          </a:p>
        </p:txBody>
      </p:sp>
      <p:sp>
        <p:nvSpPr>
          <p:cNvPr id="42" name="AutoShape 10"/>
          <p:cNvSpPr>
            <a:spLocks noChangeArrowheads="1"/>
          </p:cNvSpPr>
          <p:nvPr/>
        </p:nvSpPr>
        <p:spPr bwMode="gray">
          <a:xfrm rot="-5400000">
            <a:off x="7106792" y="2861187"/>
            <a:ext cx="1100138" cy="123031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597" y="10926"/>
                </a:moveTo>
                <a:cubicBezTo>
                  <a:pt x="18598" y="10884"/>
                  <a:pt x="18599" y="10842"/>
                  <a:pt x="18599" y="10800"/>
                </a:cubicBezTo>
                <a:cubicBezTo>
                  <a:pt x="18599" y="6497"/>
                  <a:pt x="15115" y="3008"/>
                  <a:pt x="10813" y="3001"/>
                </a:cubicBezTo>
                <a:lnTo>
                  <a:pt x="10818" y="0"/>
                </a:lnTo>
                <a:cubicBezTo>
                  <a:pt x="16775" y="10"/>
                  <a:pt x="21600" y="4842"/>
                  <a:pt x="21600" y="10800"/>
                </a:cubicBezTo>
                <a:cubicBezTo>
                  <a:pt x="21600" y="10858"/>
                  <a:pt x="21599" y="10917"/>
                  <a:pt x="21598" y="10975"/>
                </a:cubicBezTo>
                <a:lnTo>
                  <a:pt x="24298" y="11019"/>
                </a:lnTo>
                <a:lnTo>
                  <a:pt x="20030" y="15151"/>
                </a:lnTo>
                <a:lnTo>
                  <a:pt x="15898" y="10883"/>
                </a:lnTo>
                <a:lnTo>
                  <a:pt x="18597" y="10926"/>
                </a:lnTo>
                <a:close/>
              </a:path>
            </a:pathLst>
          </a:custGeom>
          <a:gradFill rotWithShape="1">
            <a:gsLst>
              <a:gs pos="0">
                <a:srgbClr val="FFFFFF">
                  <a:alpha val="0"/>
                </a:srgbClr>
              </a:gs>
              <a:gs pos="100000">
                <a:schemeClr val="tx1">
                  <a:alpha val="78000"/>
                </a:schemeClr>
              </a:gs>
            </a:gsLst>
            <a:lin ang="5400000" scaled="1"/>
          </a:gradFill>
          <a:ln w="9525">
            <a:noFill/>
            <a:miter lim="800000"/>
            <a:headEnd/>
            <a:tailEnd/>
          </a:ln>
        </p:spPr>
        <p:txBody>
          <a:bodyPr wrap="none" anchor="ctr"/>
          <a:lstStyle/>
          <a:p>
            <a:endParaRPr lang="zh-CN" altLang="en-US">
              <a:latin typeface="微软雅黑" pitchFamily="34" charset="-122"/>
              <a:ea typeface="微软雅黑" pitchFamily="34" charset="-122"/>
            </a:endParaRPr>
          </a:p>
        </p:txBody>
      </p:sp>
      <p:sp>
        <p:nvSpPr>
          <p:cNvPr id="43" name="AutoShape 10"/>
          <p:cNvSpPr>
            <a:spLocks noChangeArrowheads="1"/>
          </p:cNvSpPr>
          <p:nvPr/>
        </p:nvSpPr>
        <p:spPr bwMode="gray">
          <a:xfrm rot="-5400000">
            <a:off x="7182992" y="4461387"/>
            <a:ext cx="1100138" cy="123031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597" y="10926"/>
                </a:moveTo>
                <a:cubicBezTo>
                  <a:pt x="18598" y="10884"/>
                  <a:pt x="18599" y="10842"/>
                  <a:pt x="18599" y="10800"/>
                </a:cubicBezTo>
                <a:cubicBezTo>
                  <a:pt x="18599" y="6497"/>
                  <a:pt x="15115" y="3008"/>
                  <a:pt x="10813" y="3001"/>
                </a:cubicBezTo>
                <a:lnTo>
                  <a:pt x="10818" y="0"/>
                </a:lnTo>
                <a:cubicBezTo>
                  <a:pt x="16775" y="10"/>
                  <a:pt x="21600" y="4842"/>
                  <a:pt x="21600" y="10800"/>
                </a:cubicBezTo>
                <a:cubicBezTo>
                  <a:pt x="21600" y="10858"/>
                  <a:pt x="21599" y="10917"/>
                  <a:pt x="21598" y="10975"/>
                </a:cubicBezTo>
                <a:lnTo>
                  <a:pt x="24298" y="11019"/>
                </a:lnTo>
                <a:lnTo>
                  <a:pt x="20030" y="15151"/>
                </a:lnTo>
                <a:lnTo>
                  <a:pt x="15898" y="10883"/>
                </a:lnTo>
                <a:lnTo>
                  <a:pt x="18597" y="10926"/>
                </a:lnTo>
                <a:close/>
              </a:path>
            </a:pathLst>
          </a:custGeom>
          <a:gradFill rotWithShape="1">
            <a:gsLst>
              <a:gs pos="0">
                <a:srgbClr val="FFFFFF">
                  <a:alpha val="0"/>
                </a:srgbClr>
              </a:gs>
              <a:gs pos="100000">
                <a:schemeClr val="tx1">
                  <a:alpha val="78000"/>
                </a:schemeClr>
              </a:gs>
            </a:gsLst>
            <a:lin ang="5400000" scaled="1"/>
          </a:gradFill>
          <a:ln w="9525">
            <a:noFill/>
            <a:miter lim="800000"/>
            <a:headEnd/>
            <a:tailEnd/>
          </a:ln>
        </p:spPr>
        <p:txBody>
          <a:bodyPr wrap="none" anchor="ctr"/>
          <a:lstStyle/>
          <a:p>
            <a:endParaRPr lang="zh-CN" altLang="en-US">
              <a:latin typeface="微软雅黑" pitchFamily="34" charset="-122"/>
              <a:ea typeface="微软雅黑" pitchFamily="34" charset="-122"/>
            </a:endParaRPr>
          </a:p>
        </p:txBody>
      </p:sp>
      <p:sp>
        <p:nvSpPr>
          <p:cNvPr id="44" name="AutoShape 10"/>
          <p:cNvSpPr>
            <a:spLocks noChangeArrowheads="1"/>
          </p:cNvSpPr>
          <p:nvPr/>
        </p:nvSpPr>
        <p:spPr bwMode="gray">
          <a:xfrm rot="6313730">
            <a:off x="6887716" y="1119188"/>
            <a:ext cx="1101725" cy="11493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597" y="10926"/>
                </a:moveTo>
                <a:cubicBezTo>
                  <a:pt x="18598" y="10884"/>
                  <a:pt x="18599" y="10842"/>
                  <a:pt x="18599" y="10800"/>
                </a:cubicBezTo>
                <a:cubicBezTo>
                  <a:pt x="18599" y="6497"/>
                  <a:pt x="15115" y="3008"/>
                  <a:pt x="10813" y="3001"/>
                </a:cubicBezTo>
                <a:lnTo>
                  <a:pt x="10818" y="0"/>
                </a:lnTo>
                <a:cubicBezTo>
                  <a:pt x="16775" y="10"/>
                  <a:pt x="21600" y="4842"/>
                  <a:pt x="21600" y="10800"/>
                </a:cubicBezTo>
                <a:cubicBezTo>
                  <a:pt x="21600" y="10858"/>
                  <a:pt x="21599" y="10917"/>
                  <a:pt x="21598" y="10975"/>
                </a:cubicBezTo>
                <a:lnTo>
                  <a:pt x="24298" y="11019"/>
                </a:lnTo>
                <a:lnTo>
                  <a:pt x="20030" y="15151"/>
                </a:lnTo>
                <a:lnTo>
                  <a:pt x="15898" y="10883"/>
                </a:lnTo>
                <a:lnTo>
                  <a:pt x="18597" y="10926"/>
                </a:lnTo>
                <a:close/>
              </a:path>
            </a:pathLst>
          </a:custGeom>
          <a:gradFill rotWithShape="1">
            <a:gsLst>
              <a:gs pos="0">
                <a:srgbClr val="FFFFFF">
                  <a:alpha val="0"/>
                </a:srgbClr>
              </a:gs>
              <a:gs pos="100000">
                <a:schemeClr val="tx1">
                  <a:alpha val="78000"/>
                </a:schemeClr>
              </a:gs>
            </a:gsLst>
            <a:lin ang="5400000" scaled="1"/>
          </a:gradFill>
          <a:ln w="9525">
            <a:noFill/>
            <a:miter lim="800000"/>
            <a:headEnd/>
            <a:tailEnd/>
          </a:ln>
        </p:spPr>
        <p:txBody>
          <a:bodyPr wrap="none" anchor="ctr"/>
          <a:lstStyle/>
          <a:p>
            <a:endParaRPr lang="zh-CN" altLang="en-US">
              <a:latin typeface="微软雅黑" pitchFamily="34" charset="-122"/>
              <a:ea typeface="微软雅黑" pitchFamily="34" charset="-122"/>
            </a:endParaRPr>
          </a:p>
        </p:txBody>
      </p:sp>
      <p:sp>
        <p:nvSpPr>
          <p:cNvPr id="45" name="AutoShape 10"/>
          <p:cNvSpPr>
            <a:spLocks noChangeArrowheads="1"/>
          </p:cNvSpPr>
          <p:nvPr/>
        </p:nvSpPr>
        <p:spPr bwMode="gray">
          <a:xfrm rot="6313730">
            <a:off x="6885335" y="2316957"/>
            <a:ext cx="1100137" cy="11493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597" y="10926"/>
                </a:moveTo>
                <a:cubicBezTo>
                  <a:pt x="18598" y="10884"/>
                  <a:pt x="18599" y="10842"/>
                  <a:pt x="18599" y="10800"/>
                </a:cubicBezTo>
                <a:cubicBezTo>
                  <a:pt x="18599" y="6497"/>
                  <a:pt x="15115" y="3008"/>
                  <a:pt x="10813" y="3001"/>
                </a:cubicBezTo>
                <a:lnTo>
                  <a:pt x="10818" y="0"/>
                </a:lnTo>
                <a:cubicBezTo>
                  <a:pt x="16775" y="10"/>
                  <a:pt x="21600" y="4842"/>
                  <a:pt x="21600" y="10800"/>
                </a:cubicBezTo>
                <a:cubicBezTo>
                  <a:pt x="21600" y="10858"/>
                  <a:pt x="21599" y="10917"/>
                  <a:pt x="21598" y="10975"/>
                </a:cubicBezTo>
                <a:lnTo>
                  <a:pt x="24298" y="11019"/>
                </a:lnTo>
                <a:lnTo>
                  <a:pt x="20030" y="15151"/>
                </a:lnTo>
                <a:lnTo>
                  <a:pt x="15898" y="10883"/>
                </a:lnTo>
                <a:lnTo>
                  <a:pt x="18597" y="10926"/>
                </a:lnTo>
                <a:close/>
              </a:path>
            </a:pathLst>
          </a:custGeom>
          <a:gradFill rotWithShape="1">
            <a:gsLst>
              <a:gs pos="0">
                <a:srgbClr val="FFFFFF">
                  <a:alpha val="0"/>
                </a:srgbClr>
              </a:gs>
              <a:gs pos="100000">
                <a:schemeClr val="tx1">
                  <a:alpha val="78000"/>
                </a:schemeClr>
              </a:gs>
            </a:gsLst>
            <a:lin ang="5400000" scaled="1"/>
          </a:gradFill>
          <a:ln w="9525">
            <a:noFill/>
            <a:miter lim="800000"/>
            <a:headEnd/>
            <a:tailEnd/>
          </a:ln>
        </p:spPr>
        <p:txBody>
          <a:bodyPr wrap="none" anchor="ctr"/>
          <a:lstStyle/>
          <a:p>
            <a:endParaRPr lang="zh-CN" altLang="en-US">
              <a:latin typeface="微软雅黑" pitchFamily="34" charset="-122"/>
              <a:ea typeface="微软雅黑" pitchFamily="34" charset="-122"/>
            </a:endParaRPr>
          </a:p>
        </p:txBody>
      </p:sp>
      <p:sp>
        <p:nvSpPr>
          <p:cNvPr id="46" name="AutoShape 10"/>
          <p:cNvSpPr>
            <a:spLocks noChangeArrowheads="1"/>
          </p:cNvSpPr>
          <p:nvPr/>
        </p:nvSpPr>
        <p:spPr bwMode="gray">
          <a:xfrm rot="6313730">
            <a:off x="6885335" y="3917157"/>
            <a:ext cx="1100137" cy="11493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597" y="10926"/>
                </a:moveTo>
                <a:cubicBezTo>
                  <a:pt x="18598" y="10884"/>
                  <a:pt x="18599" y="10842"/>
                  <a:pt x="18599" y="10800"/>
                </a:cubicBezTo>
                <a:cubicBezTo>
                  <a:pt x="18599" y="6497"/>
                  <a:pt x="15115" y="3008"/>
                  <a:pt x="10813" y="3001"/>
                </a:cubicBezTo>
                <a:lnTo>
                  <a:pt x="10818" y="0"/>
                </a:lnTo>
                <a:cubicBezTo>
                  <a:pt x="16775" y="10"/>
                  <a:pt x="21600" y="4842"/>
                  <a:pt x="21600" y="10800"/>
                </a:cubicBezTo>
                <a:cubicBezTo>
                  <a:pt x="21600" y="10858"/>
                  <a:pt x="21599" y="10917"/>
                  <a:pt x="21598" y="10975"/>
                </a:cubicBezTo>
                <a:lnTo>
                  <a:pt x="24298" y="11019"/>
                </a:lnTo>
                <a:lnTo>
                  <a:pt x="20030" y="15151"/>
                </a:lnTo>
                <a:lnTo>
                  <a:pt x="15898" y="10883"/>
                </a:lnTo>
                <a:lnTo>
                  <a:pt x="18597" y="10926"/>
                </a:lnTo>
                <a:close/>
              </a:path>
            </a:pathLst>
          </a:custGeom>
          <a:gradFill rotWithShape="1">
            <a:gsLst>
              <a:gs pos="0">
                <a:srgbClr val="FFFFFF">
                  <a:alpha val="0"/>
                </a:srgbClr>
              </a:gs>
              <a:gs pos="100000">
                <a:schemeClr val="tx1">
                  <a:alpha val="78000"/>
                </a:schemeClr>
              </a:gs>
            </a:gsLst>
            <a:lin ang="5400000" scaled="1"/>
          </a:gradFill>
          <a:ln w="9525">
            <a:noFill/>
            <a:miter lim="800000"/>
            <a:headEnd/>
            <a:tailEnd/>
          </a:ln>
        </p:spPr>
        <p:txBody>
          <a:bodyPr wrap="none" anchor="ctr"/>
          <a:lstStyle/>
          <a:p>
            <a:endParaRPr lang="zh-CN" altLang="en-US">
              <a:latin typeface="微软雅黑" pitchFamily="34" charset="-122"/>
              <a:ea typeface="微软雅黑" pitchFamily="34" charset="-122"/>
            </a:endParaRPr>
          </a:p>
        </p:txBody>
      </p:sp>
      <p:sp>
        <p:nvSpPr>
          <p:cNvPr id="47" name="AutoShape 14"/>
          <p:cNvSpPr>
            <a:spLocks noChangeArrowheads="1"/>
          </p:cNvSpPr>
          <p:nvPr/>
        </p:nvSpPr>
        <p:spPr bwMode="gray">
          <a:xfrm rot="10800000">
            <a:off x="2015208" y="4613737"/>
            <a:ext cx="914871" cy="846137"/>
          </a:xfrm>
          <a:prstGeom prst="rightArrow">
            <a:avLst>
              <a:gd name="adj1" fmla="val 46722"/>
              <a:gd name="adj2" fmla="val 38870"/>
            </a:avLst>
          </a:prstGeom>
          <a:gradFill rotWithShape="1">
            <a:gsLst>
              <a:gs pos="0">
                <a:srgbClr val="595959">
                  <a:alpha val="0"/>
                </a:srgbClr>
              </a:gs>
              <a:gs pos="100000">
                <a:srgbClr val="C0C0C0"/>
              </a:gs>
            </a:gsLst>
            <a:lin ang="0" scaled="1"/>
          </a:gradFill>
          <a:ln w="9525" algn="ctr">
            <a:noFill/>
            <a:miter lim="800000"/>
            <a:headEnd/>
            <a:tailEnd/>
          </a:ln>
        </p:spPr>
        <p:txBody>
          <a:bodyPr wrap="none" anchor="ctr"/>
          <a:lstStyle/>
          <a:p>
            <a:endParaRPr lang="zh-CN" altLang="en-US">
              <a:latin typeface="微软雅黑" pitchFamily="34" charset="-122"/>
              <a:ea typeface="微软雅黑" pitchFamily="34" charset="-122"/>
            </a:endParaRPr>
          </a:p>
        </p:txBody>
      </p:sp>
      <p:sp>
        <p:nvSpPr>
          <p:cNvPr id="48" name="Rectangle 53"/>
          <p:cNvSpPr>
            <a:spLocks noChangeArrowheads="1"/>
          </p:cNvSpPr>
          <p:nvPr/>
        </p:nvSpPr>
        <p:spPr bwMode="gray">
          <a:xfrm>
            <a:off x="6478808" y="1661652"/>
            <a:ext cx="653844" cy="469900"/>
          </a:xfrm>
          <a:prstGeom prst="rect">
            <a:avLst/>
          </a:prstGeom>
          <a:gradFill rotWithShape="1">
            <a:gsLst>
              <a:gs pos="0">
                <a:schemeClr val="folHlink"/>
              </a:gs>
              <a:gs pos="100000">
                <a:schemeClr val="folHlink">
                  <a:gamma/>
                  <a:tint val="60000"/>
                  <a:invGamma/>
                </a:schemeClr>
              </a:gs>
            </a:gsLst>
            <a:lin ang="0" scaled="1"/>
          </a:gradFill>
          <a:ln w="9525" algn="ctr">
            <a:noFill/>
            <a:miter lim="800000"/>
            <a:headEnd/>
            <a:tailEnd/>
          </a:ln>
          <a:effectLst>
            <a:softEdge rad="12700"/>
          </a:effectLst>
          <a:scene3d>
            <a:camera prst="legacyPerspectiveBottom"/>
            <a:lightRig rig="legacyFlat1" dir="t"/>
          </a:scene3d>
          <a:sp3d extrusionH="100000" prstMaterial="legacyMatte">
            <a:bevelT w="13500" h="13500" prst="angle"/>
            <a:bevelB w="13500" h="13500" prst="angle"/>
            <a:extrusionClr>
              <a:schemeClr val="folHlink"/>
            </a:extrusionClr>
          </a:sp3d>
        </p:spPr>
        <p:txBody>
          <a:bodyPr wrap="none" anchor="ctr">
            <a:flatTx/>
          </a:bodyPr>
          <a:lstStyle/>
          <a:p>
            <a:pPr algn="ctr">
              <a:defRPr/>
            </a:pPr>
            <a:r>
              <a:rPr lang="zh-CN" altLang="en-US" sz="1200" dirty="0" smtClean="0">
                <a:latin typeface="微软雅黑" pitchFamily="34" charset="-122"/>
                <a:ea typeface="微软雅黑" pitchFamily="34" charset="-122"/>
              </a:rPr>
              <a:t>报表</a:t>
            </a:r>
            <a:endParaRPr lang="zh-CN" altLang="en-US" sz="1200" dirty="0">
              <a:latin typeface="微软雅黑" pitchFamily="34" charset="-122"/>
              <a:ea typeface="微软雅黑" pitchFamily="34" charset="-122"/>
            </a:endParaRPr>
          </a:p>
        </p:txBody>
      </p:sp>
      <p:sp>
        <p:nvSpPr>
          <p:cNvPr id="49" name="Rectangle 53"/>
          <p:cNvSpPr>
            <a:spLocks noChangeArrowheads="1"/>
          </p:cNvSpPr>
          <p:nvPr/>
        </p:nvSpPr>
        <p:spPr bwMode="gray">
          <a:xfrm>
            <a:off x="6483728" y="2197500"/>
            <a:ext cx="653844" cy="469900"/>
          </a:xfrm>
          <a:prstGeom prst="rect">
            <a:avLst/>
          </a:prstGeom>
          <a:gradFill rotWithShape="1">
            <a:gsLst>
              <a:gs pos="0">
                <a:schemeClr val="tx2"/>
              </a:gs>
              <a:gs pos="100000">
                <a:schemeClr val="tx2">
                  <a:gamma/>
                  <a:tint val="60000"/>
                  <a:invGamma/>
                </a:schemeClr>
              </a:gs>
            </a:gsLst>
            <a:lin ang="0" scaled="1"/>
          </a:gradFill>
          <a:ln w="9525" algn="ctr">
            <a:noFill/>
            <a:miter lim="800000"/>
            <a:headEnd/>
            <a:tailEnd/>
          </a:ln>
          <a:effectLst>
            <a:softEdge rad="12700"/>
          </a:effectLst>
          <a:scene3d>
            <a:camera prst="legacyPerspectiveBottom"/>
            <a:lightRig rig="legacyFlat3" dir="b"/>
          </a:scene3d>
          <a:sp3d extrusionH="100000" prstMaterial="legacyMatte">
            <a:bevelT w="13500" h="13500" prst="angle"/>
            <a:bevelB w="13500" h="13500" prst="angle"/>
            <a:extrusionClr>
              <a:schemeClr val="tx2"/>
            </a:extrusionClr>
          </a:sp3d>
        </p:spPr>
        <p:txBody>
          <a:bodyPr wrap="none" anchor="ctr">
            <a:flatTx/>
          </a:bodyPr>
          <a:lstStyle/>
          <a:p>
            <a:pPr algn="ctr">
              <a:defRPr/>
            </a:pPr>
            <a:r>
              <a:rPr lang="zh-CN" altLang="en-US" sz="1200" dirty="0" smtClean="0">
                <a:latin typeface="微软雅黑" pitchFamily="34" charset="-122"/>
                <a:ea typeface="微软雅黑" pitchFamily="34" charset="-122"/>
              </a:rPr>
              <a:t>监控</a:t>
            </a:r>
            <a:endParaRPr lang="zh-CN" altLang="en-US" sz="1200" dirty="0">
              <a:latin typeface="微软雅黑" pitchFamily="34" charset="-122"/>
              <a:ea typeface="微软雅黑" pitchFamily="34" charset="-122"/>
            </a:endParaRPr>
          </a:p>
        </p:txBody>
      </p:sp>
      <p:sp>
        <p:nvSpPr>
          <p:cNvPr id="50" name="Rectangle 53"/>
          <p:cNvSpPr>
            <a:spLocks noChangeArrowheads="1"/>
          </p:cNvSpPr>
          <p:nvPr/>
        </p:nvSpPr>
        <p:spPr bwMode="gray">
          <a:xfrm>
            <a:off x="6483728" y="2743176"/>
            <a:ext cx="653844" cy="469900"/>
          </a:xfrm>
          <a:prstGeom prst="rect">
            <a:avLst/>
          </a:prstGeom>
          <a:gradFill rotWithShape="1">
            <a:gsLst>
              <a:gs pos="0">
                <a:schemeClr val="hlink"/>
              </a:gs>
              <a:gs pos="100000">
                <a:schemeClr val="hlink">
                  <a:gamma/>
                  <a:tint val="60000"/>
                  <a:invGamma/>
                </a:schemeClr>
              </a:gs>
            </a:gsLst>
            <a:lin ang="0" scaled="1"/>
          </a:gradFill>
          <a:ln w="9525" algn="ctr">
            <a:noFill/>
            <a:miter lim="800000"/>
            <a:headEnd/>
            <a:tailEnd/>
          </a:ln>
          <a:effectLst>
            <a:softEdge rad="12700"/>
          </a:effectLst>
          <a:scene3d>
            <a:camera prst="legacyPerspectiveBottom"/>
            <a:lightRig rig="legacyFlat3" dir="b"/>
          </a:scene3d>
          <a:sp3d extrusionH="100000" prstMaterial="legacyMatte">
            <a:bevelT w="13500" h="13500" prst="angle"/>
            <a:bevelB w="13500" h="13500" prst="angle"/>
            <a:extrusionClr>
              <a:schemeClr val="hlink"/>
            </a:extrusionClr>
          </a:sp3d>
        </p:spPr>
        <p:txBody>
          <a:bodyPr wrap="none" anchor="ctr">
            <a:flatTx/>
          </a:bodyPr>
          <a:lstStyle/>
          <a:p>
            <a:pPr>
              <a:defRPr/>
            </a:pPr>
            <a:r>
              <a:rPr lang="zh-CN" altLang="en-US" sz="1200" dirty="0" smtClean="0">
                <a:latin typeface="微软雅黑" pitchFamily="34" charset="-122"/>
                <a:ea typeface="微软雅黑" pitchFamily="34" charset="-122"/>
              </a:rPr>
              <a:t>网站门户</a:t>
            </a:r>
            <a:endParaRPr lang="zh-CN" altLang="en-US" sz="1200" dirty="0">
              <a:latin typeface="微软雅黑" pitchFamily="34" charset="-122"/>
              <a:ea typeface="微软雅黑" pitchFamily="34" charset="-122"/>
            </a:endParaRPr>
          </a:p>
        </p:txBody>
      </p:sp>
      <p:sp>
        <p:nvSpPr>
          <p:cNvPr id="51" name="Rectangle 53"/>
          <p:cNvSpPr>
            <a:spLocks noChangeArrowheads="1"/>
          </p:cNvSpPr>
          <p:nvPr/>
        </p:nvSpPr>
        <p:spPr bwMode="gray">
          <a:xfrm>
            <a:off x="6503396" y="3276151"/>
            <a:ext cx="653844" cy="469900"/>
          </a:xfrm>
          <a:prstGeom prst="rect">
            <a:avLst/>
          </a:prstGeom>
          <a:gradFill rotWithShape="1">
            <a:gsLst>
              <a:gs pos="0">
                <a:srgbClr val="6666FF"/>
              </a:gs>
              <a:gs pos="100000">
                <a:srgbClr val="A3A3FF"/>
              </a:gs>
            </a:gsLst>
            <a:lin ang="0" scaled="1"/>
          </a:gradFill>
          <a:ln w="9525">
            <a:miter lim="800000"/>
            <a:headEnd/>
            <a:tailEnd/>
          </a:ln>
          <a:effectLst>
            <a:softEdge rad="12700"/>
          </a:effectLst>
          <a:scene3d>
            <a:camera prst="legacyPerspectiveBottom"/>
            <a:lightRig rig="legacyFlat3" dir="b"/>
          </a:scene3d>
          <a:sp3d extrusionH="100000" prstMaterial="legacyMatte">
            <a:bevelT w="13500" h="13500" prst="angle"/>
            <a:bevelB w="13500" h="13500" prst="angle"/>
            <a:extrusionClr>
              <a:srgbClr val="6666FF"/>
            </a:extrusionClr>
          </a:sp3d>
        </p:spPr>
        <p:txBody>
          <a:bodyPr wrap="none" anchor="ctr">
            <a:flatTx/>
          </a:bodyPr>
          <a:lstStyle/>
          <a:p>
            <a:pPr>
              <a:defRPr/>
            </a:pPr>
            <a:r>
              <a:rPr lang="en-US" altLang="zh-CN" sz="1400" dirty="0" smtClean="0">
                <a:latin typeface="微软雅黑" pitchFamily="34" charset="-122"/>
                <a:ea typeface="微软雅黑" pitchFamily="34" charset="-122"/>
              </a:rPr>
              <a:t>KPIs</a:t>
            </a:r>
            <a:endParaRPr lang="zh-CN" altLang="en-US" sz="1400" dirty="0">
              <a:latin typeface="微软雅黑" pitchFamily="34" charset="-122"/>
              <a:ea typeface="微软雅黑" pitchFamily="34" charset="-122"/>
            </a:endParaRPr>
          </a:p>
        </p:txBody>
      </p:sp>
      <p:sp>
        <p:nvSpPr>
          <p:cNvPr id="52" name="Rectangle 53"/>
          <p:cNvSpPr>
            <a:spLocks noChangeArrowheads="1"/>
          </p:cNvSpPr>
          <p:nvPr/>
        </p:nvSpPr>
        <p:spPr bwMode="gray">
          <a:xfrm>
            <a:off x="6508316" y="3785376"/>
            <a:ext cx="653844" cy="469900"/>
          </a:xfrm>
          <a:prstGeom prst="rect">
            <a:avLst/>
          </a:prstGeom>
          <a:gradFill rotWithShape="1">
            <a:gsLst>
              <a:gs pos="0">
                <a:srgbClr val="AD67AA"/>
              </a:gs>
              <a:gs pos="100000">
                <a:srgbClr val="CEA4CC"/>
              </a:gs>
            </a:gsLst>
            <a:lin ang="0" scaled="1"/>
          </a:gradFill>
          <a:ln w="9525">
            <a:miter lim="800000"/>
            <a:headEnd/>
            <a:tailEnd/>
          </a:ln>
          <a:effectLst>
            <a:softEdge rad="12700"/>
          </a:effectLst>
          <a:scene3d>
            <a:camera prst="legacyPerspectiveBottom"/>
            <a:lightRig rig="legacyFlat3" dir="b"/>
          </a:scene3d>
          <a:sp3d extrusionH="100000" prstMaterial="legacyMatte">
            <a:bevelT w="13500" h="13500" prst="angle"/>
            <a:bevelB w="13500" h="13500" prst="angle"/>
            <a:extrusionClr>
              <a:srgbClr val="AD67AA"/>
            </a:extrusionClr>
          </a:sp3d>
        </p:spPr>
        <p:txBody>
          <a:bodyPr wrap="none" anchor="ctr">
            <a:flatTx/>
          </a:bodyPr>
          <a:lstStyle/>
          <a:p>
            <a:pPr>
              <a:defRPr/>
            </a:pPr>
            <a:r>
              <a:rPr lang="en-US" altLang="zh-CN" sz="1400" spc="-150" dirty="0">
                <a:latin typeface="微软雅黑" pitchFamily="34" charset="-122"/>
                <a:ea typeface="微软雅黑" pitchFamily="34" charset="-122"/>
              </a:rPr>
              <a:t>BPM</a:t>
            </a:r>
            <a:endParaRPr lang="zh-CN" altLang="en-US" sz="1400" spc="-150" dirty="0">
              <a:latin typeface="微软雅黑" pitchFamily="34" charset="-122"/>
              <a:ea typeface="微软雅黑" pitchFamily="34" charset="-122"/>
            </a:endParaRPr>
          </a:p>
        </p:txBody>
      </p:sp>
      <p:sp>
        <p:nvSpPr>
          <p:cNvPr id="53" name="Rectangle 53"/>
          <p:cNvSpPr>
            <a:spLocks noChangeArrowheads="1"/>
          </p:cNvSpPr>
          <p:nvPr/>
        </p:nvSpPr>
        <p:spPr bwMode="gray">
          <a:xfrm>
            <a:off x="6513236" y="4306476"/>
            <a:ext cx="653844" cy="469900"/>
          </a:xfrm>
          <a:prstGeom prst="rect">
            <a:avLst/>
          </a:prstGeom>
          <a:gradFill rotWithShape="1">
            <a:gsLst>
              <a:gs pos="0">
                <a:srgbClr val="AD67AA"/>
              </a:gs>
              <a:gs pos="100000">
                <a:srgbClr val="CEA4CC"/>
              </a:gs>
            </a:gsLst>
            <a:lin ang="0" scaled="1"/>
          </a:gradFill>
          <a:ln w="9525">
            <a:miter lim="800000"/>
            <a:headEnd/>
            <a:tailEnd/>
          </a:ln>
          <a:effectLst>
            <a:softEdge rad="12700"/>
          </a:effectLst>
          <a:scene3d>
            <a:camera prst="legacyPerspectiveBottom"/>
            <a:lightRig rig="legacyFlat3" dir="b"/>
          </a:scene3d>
          <a:sp3d extrusionH="100000" prstMaterial="legacyMatte">
            <a:bevelT w="13500" h="13500" prst="angle"/>
            <a:bevelB w="13500" h="13500" prst="angle"/>
            <a:extrusionClr>
              <a:srgbClr val="AD67AA"/>
            </a:extrusionClr>
          </a:sp3d>
        </p:spPr>
        <p:txBody>
          <a:bodyPr wrap="none" anchor="ctr">
            <a:flatTx/>
          </a:bodyPr>
          <a:lstStyle/>
          <a:p>
            <a:pPr algn="ctr">
              <a:defRPr/>
            </a:pPr>
            <a:r>
              <a:rPr lang="zh-CN" altLang="en-US" sz="1200" spc="-150" dirty="0" smtClean="0">
                <a:latin typeface="微软雅黑" pitchFamily="34" charset="-122"/>
                <a:ea typeface="微软雅黑" pitchFamily="34" charset="-122"/>
              </a:rPr>
              <a:t>作业分析</a:t>
            </a:r>
            <a:endParaRPr lang="zh-CN" altLang="en-US" sz="1200" spc="-150" dirty="0">
              <a:latin typeface="微软雅黑" pitchFamily="34" charset="-122"/>
              <a:ea typeface="微软雅黑" pitchFamily="34" charset="-122"/>
            </a:endParaRPr>
          </a:p>
        </p:txBody>
      </p:sp>
      <p:sp>
        <p:nvSpPr>
          <p:cNvPr id="54" name="Rectangle 53"/>
          <p:cNvSpPr>
            <a:spLocks noChangeArrowheads="1"/>
          </p:cNvSpPr>
          <p:nvPr/>
        </p:nvSpPr>
        <p:spPr bwMode="gray">
          <a:xfrm>
            <a:off x="6518156" y="4812828"/>
            <a:ext cx="653844" cy="469900"/>
          </a:xfrm>
          <a:prstGeom prst="rect">
            <a:avLst/>
          </a:prstGeom>
          <a:gradFill rotWithShape="1">
            <a:gsLst>
              <a:gs pos="0">
                <a:srgbClr val="AD67AA"/>
              </a:gs>
              <a:gs pos="100000">
                <a:srgbClr val="CEA4CC"/>
              </a:gs>
            </a:gsLst>
            <a:lin ang="0" scaled="1"/>
          </a:gradFill>
          <a:ln w="9525">
            <a:miter lim="800000"/>
            <a:headEnd/>
            <a:tailEnd/>
          </a:ln>
          <a:effectLst>
            <a:softEdge rad="12700"/>
          </a:effectLst>
          <a:scene3d>
            <a:camera prst="legacyPerspectiveBottom"/>
            <a:lightRig rig="legacyFlat3" dir="b"/>
          </a:scene3d>
          <a:sp3d extrusionH="100000" prstMaterial="legacyMatte">
            <a:bevelT w="13500" h="13500" prst="angle"/>
            <a:bevelB w="13500" h="13500" prst="angle"/>
            <a:extrusionClr>
              <a:srgbClr val="AD67AA"/>
            </a:extrusionClr>
          </a:sp3d>
        </p:spPr>
        <p:txBody>
          <a:bodyPr wrap="none" anchor="ctr">
            <a:flatTx/>
          </a:bodyPr>
          <a:lstStyle/>
          <a:p>
            <a:pPr algn="ctr">
              <a:defRPr/>
            </a:pPr>
            <a:r>
              <a:rPr lang="zh-CN" altLang="en-US" sz="1200" spc="-150" dirty="0" smtClean="0">
                <a:latin typeface="微软雅黑" pitchFamily="34" charset="-122"/>
                <a:ea typeface="微软雅黑" pitchFamily="34" charset="-122"/>
              </a:rPr>
              <a:t>决策支持</a:t>
            </a:r>
            <a:endParaRPr lang="en-US" altLang="zh-CN" sz="1200" spc="-150" dirty="0">
              <a:latin typeface="微软雅黑" pitchFamily="34" charset="-122"/>
              <a:ea typeface="微软雅黑" pitchFamily="34" charset="-122"/>
            </a:endParaRPr>
          </a:p>
        </p:txBody>
      </p:sp>
      <p:sp>
        <p:nvSpPr>
          <p:cNvPr id="56" name="Text Box 49"/>
          <p:cNvSpPr txBox="1">
            <a:spLocks noChangeArrowheads="1"/>
          </p:cNvSpPr>
          <p:nvPr/>
        </p:nvSpPr>
        <p:spPr bwMode="black">
          <a:xfrm>
            <a:off x="449004" y="2228225"/>
            <a:ext cx="1752600" cy="830997"/>
          </a:xfrm>
          <a:prstGeom prst="rect">
            <a:avLst/>
          </a:prstGeom>
          <a:noFill/>
          <a:ln w="9525">
            <a:noFill/>
            <a:miter lim="800000"/>
            <a:headEnd/>
            <a:tailEnd/>
          </a:ln>
        </p:spPr>
        <p:txBody>
          <a:bodyPr>
            <a:spAutoFit/>
          </a:bodyPr>
          <a:lstStyle/>
          <a:p>
            <a:pPr marL="120650" indent="-120650">
              <a:spcBef>
                <a:spcPct val="50000"/>
              </a:spcBef>
              <a:buFontTx/>
              <a:buChar char="•"/>
            </a:pPr>
            <a:r>
              <a:rPr lang="zh-CN" altLang="en-US" sz="1200" b="1" dirty="0" smtClean="0">
                <a:solidFill>
                  <a:srgbClr val="080808"/>
                </a:solidFill>
                <a:latin typeface="微软雅黑" pitchFamily="34" charset="-122"/>
                <a:ea typeface="微软雅黑" pitchFamily="34" charset="-122"/>
              </a:rPr>
              <a:t>操作数据</a:t>
            </a:r>
            <a:endParaRPr lang="en-US" altLang="zh-CN" sz="1200" b="1" dirty="0" smtClean="0">
              <a:solidFill>
                <a:srgbClr val="080808"/>
              </a:solidFill>
              <a:latin typeface="微软雅黑" pitchFamily="34" charset="-122"/>
              <a:ea typeface="微软雅黑" pitchFamily="34" charset="-122"/>
            </a:endParaRPr>
          </a:p>
          <a:p>
            <a:pPr marL="120650" indent="-120650">
              <a:spcBef>
                <a:spcPct val="50000"/>
              </a:spcBef>
              <a:buFontTx/>
              <a:buChar char="•"/>
            </a:pPr>
            <a:r>
              <a:rPr lang="zh-CN" altLang="en-US" sz="1200" b="1" dirty="0" smtClean="0">
                <a:solidFill>
                  <a:srgbClr val="080808"/>
                </a:solidFill>
                <a:latin typeface="微软雅黑" pitchFamily="34" charset="-122"/>
                <a:ea typeface="微软雅黑" pitchFamily="34" charset="-122"/>
              </a:rPr>
              <a:t>费收数据</a:t>
            </a:r>
            <a:endParaRPr lang="en-US" altLang="zh-CN" sz="1200" b="1" dirty="0" smtClean="0">
              <a:solidFill>
                <a:srgbClr val="080808"/>
              </a:solidFill>
              <a:latin typeface="微软雅黑" pitchFamily="34" charset="-122"/>
              <a:ea typeface="微软雅黑" pitchFamily="34" charset="-122"/>
            </a:endParaRPr>
          </a:p>
          <a:p>
            <a:pPr marL="120650" indent="-120650">
              <a:spcBef>
                <a:spcPct val="50000"/>
              </a:spcBef>
              <a:buFontTx/>
              <a:buChar char="•"/>
            </a:pPr>
            <a:r>
              <a:rPr lang="en-US" altLang="zh-CN" sz="1200" b="1" dirty="0" smtClean="0">
                <a:solidFill>
                  <a:srgbClr val="080808"/>
                </a:solidFill>
                <a:latin typeface="微软雅黑" pitchFamily="34" charset="-122"/>
                <a:ea typeface="微软雅黑" pitchFamily="34" charset="-122"/>
              </a:rPr>
              <a:t>…</a:t>
            </a:r>
            <a:endParaRPr lang="en-US" altLang="zh-CN" sz="1200" b="1" dirty="0">
              <a:solidFill>
                <a:srgbClr val="080808"/>
              </a:solidFill>
              <a:latin typeface="微软雅黑" pitchFamily="34" charset="-122"/>
              <a:ea typeface="微软雅黑" pitchFamily="34" charset="-122"/>
            </a:endParaRPr>
          </a:p>
        </p:txBody>
      </p:sp>
      <p:sp>
        <p:nvSpPr>
          <p:cNvPr id="57" name="AutoShape 14"/>
          <p:cNvSpPr>
            <a:spLocks noChangeArrowheads="1"/>
          </p:cNvSpPr>
          <p:nvPr/>
        </p:nvSpPr>
        <p:spPr bwMode="gray">
          <a:xfrm rot="8579595" flipH="1">
            <a:off x="4280049" y="4471220"/>
            <a:ext cx="648072" cy="663575"/>
          </a:xfrm>
          <a:prstGeom prst="rightArrow">
            <a:avLst>
              <a:gd name="adj1" fmla="val 46722"/>
              <a:gd name="adj2" fmla="val 38870"/>
            </a:avLst>
          </a:prstGeom>
          <a:gradFill rotWithShape="1">
            <a:gsLst>
              <a:gs pos="0">
                <a:srgbClr val="595959">
                  <a:alpha val="0"/>
                </a:srgbClr>
              </a:gs>
              <a:gs pos="100000">
                <a:srgbClr val="C0C0C0"/>
              </a:gs>
            </a:gsLst>
            <a:lin ang="0" scaled="1"/>
          </a:gradFill>
          <a:ln w="9525" algn="ctr">
            <a:noFill/>
            <a:miter lim="800000"/>
            <a:headEnd/>
            <a:tailEnd/>
          </a:ln>
        </p:spPr>
        <p:txBody>
          <a:bodyPr wrap="none" anchor="ctr"/>
          <a:lstStyle/>
          <a:p>
            <a:endParaRPr lang="zh-CN" altLang="en-US">
              <a:latin typeface="微软雅黑" pitchFamily="34" charset="-122"/>
              <a:ea typeface="微软雅黑" pitchFamily="34" charset="-122"/>
            </a:endParaRPr>
          </a:p>
        </p:txBody>
      </p:sp>
      <p:sp>
        <p:nvSpPr>
          <p:cNvPr id="58" name="Rectangle 41"/>
          <p:cNvSpPr>
            <a:spLocks noChangeArrowheads="1"/>
          </p:cNvSpPr>
          <p:nvPr/>
        </p:nvSpPr>
        <p:spPr bwMode="white">
          <a:xfrm>
            <a:off x="3078354" y="3501008"/>
            <a:ext cx="1057275" cy="646331"/>
          </a:xfrm>
          <a:prstGeom prst="rect">
            <a:avLst/>
          </a:prstGeom>
          <a:noFill/>
          <a:ln w="9525" algn="ctr">
            <a:noFill/>
            <a:miter lim="800000"/>
            <a:headEnd/>
            <a:tailEnd/>
          </a:ln>
        </p:spPr>
        <p:txBody>
          <a:bodyPr wrap="square">
            <a:spAutoFit/>
          </a:bodyPr>
          <a:lstStyle/>
          <a:p>
            <a:pPr algn="ctr"/>
            <a:r>
              <a:rPr lang="en-US" altLang="zh-CN" b="1" dirty="0" smtClean="0">
                <a:solidFill>
                  <a:srgbClr val="FEFEFE"/>
                </a:solidFill>
                <a:latin typeface="微软雅黑" pitchFamily="34" charset="-122"/>
                <a:ea typeface="微软雅黑" pitchFamily="34" charset="-122"/>
              </a:rPr>
              <a:t>ETL</a:t>
            </a:r>
          </a:p>
          <a:p>
            <a:pPr algn="ctr"/>
            <a:r>
              <a:rPr lang="zh-CN" altLang="en-US" b="1" dirty="0" smtClean="0">
                <a:solidFill>
                  <a:srgbClr val="FEFEFE"/>
                </a:solidFill>
                <a:latin typeface="微软雅黑" pitchFamily="34" charset="-122"/>
                <a:ea typeface="微软雅黑" pitchFamily="34" charset="-122"/>
              </a:rPr>
              <a:t>组件</a:t>
            </a:r>
            <a:endParaRPr lang="en-US" altLang="zh-CN" b="1" dirty="0" smtClean="0">
              <a:solidFill>
                <a:srgbClr val="FEFEFE"/>
              </a:solidFill>
              <a:latin typeface="微软雅黑" pitchFamily="34" charset="-122"/>
              <a:ea typeface="微软雅黑" pitchFamily="34" charset="-122"/>
            </a:endParaRPr>
          </a:p>
        </p:txBody>
      </p:sp>
      <p:sp>
        <p:nvSpPr>
          <p:cNvPr id="59" name="Text Box 15"/>
          <p:cNvSpPr txBox="1">
            <a:spLocks noChangeArrowheads="1"/>
          </p:cNvSpPr>
          <p:nvPr/>
        </p:nvSpPr>
        <p:spPr bwMode="auto">
          <a:xfrm>
            <a:off x="107504" y="6021288"/>
            <a:ext cx="1882775" cy="307777"/>
          </a:xfrm>
          <a:prstGeom prst="rect">
            <a:avLst/>
          </a:prstGeom>
          <a:noFill/>
          <a:ln w="9525" algn="ctr">
            <a:noFill/>
            <a:miter lim="800000"/>
            <a:headEnd/>
            <a:tailEnd/>
          </a:ln>
        </p:spPr>
        <p:txBody>
          <a:bodyPr wrap="square">
            <a:spAutoFit/>
          </a:bodyPr>
          <a:lstStyle/>
          <a:p>
            <a:pPr algn="ctr">
              <a:spcBef>
                <a:spcPct val="50000"/>
              </a:spcBef>
            </a:pPr>
            <a:r>
              <a:rPr lang="zh-CN" altLang="en-US" sz="1400" b="1" dirty="0" smtClean="0">
                <a:solidFill>
                  <a:srgbClr val="FF0000"/>
                </a:solidFill>
                <a:latin typeface="微软雅黑" pitchFamily="34" charset="-122"/>
                <a:ea typeface="微软雅黑" pitchFamily="34" charset="-122"/>
              </a:rPr>
              <a:t>业务系统</a:t>
            </a:r>
            <a:endParaRPr lang="en-US" altLang="zh-CN" sz="1400" b="1" dirty="0">
              <a:solidFill>
                <a:srgbClr val="FF0000"/>
              </a:solidFill>
              <a:latin typeface="微软雅黑" pitchFamily="34" charset="-122"/>
              <a:ea typeface="微软雅黑" pitchFamily="34" charset="-122"/>
            </a:endParaRPr>
          </a:p>
        </p:txBody>
      </p:sp>
      <p:sp>
        <p:nvSpPr>
          <p:cNvPr id="60" name="Line 8"/>
          <p:cNvSpPr>
            <a:spLocks noChangeShapeType="1"/>
          </p:cNvSpPr>
          <p:nvPr/>
        </p:nvSpPr>
        <p:spPr bwMode="auto">
          <a:xfrm>
            <a:off x="353567" y="5987058"/>
            <a:ext cx="7907337" cy="0"/>
          </a:xfrm>
          <a:prstGeom prst="line">
            <a:avLst/>
          </a:prstGeom>
          <a:noFill/>
          <a:ln w="9525">
            <a:solidFill>
              <a:schemeClr val="tx1"/>
            </a:solidFill>
            <a:round/>
            <a:headEnd/>
            <a:tailEnd type="triangle" w="med" len="med"/>
          </a:ln>
        </p:spPr>
        <p:txBody>
          <a:bodyPr wrap="none" anchor="ctr"/>
          <a:lstStyle/>
          <a:p>
            <a:endParaRPr lang="zh-CN" altLang="en-US">
              <a:latin typeface="微软雅黑" pitchFamily="34" charset="-122"/>
              <a:ea typeface="微软雅黑" pitchFamily="34" charset="-122"/>
            </a:endParaRPr>
          </a:p>
        </p:txBody>
      </p:sp>
      <p:sp>
        <p:nvSpPr>
          <p:cNvPr id="61" name="Line 13"/>
          <p:cNvSpPr>
            <a:spLocks noChangeShapeType="1"/>
          </p:cNvSpPr>
          <p:nvPr/>
        </p:nvSpPr>
        <p:spPr bwMode="auto">
          <a:xfrm>
            <a:off x="2695329" y="5340945"/>
            <a:ext cx="0" cy="968375"/>
          </a:xfrm>
          <a:prstGeom prst="line">
            <a:avLst/>
          </a:prstGeom>
          <a:noFill/>
          <a:ln w="9525">
            <a:solidFill>
              <a:schemeClr val="tx1"/>
            </a:solidFill>
            <a:prstDash val="dash"/>
            <a:round/>
            <a:headEnd/>
            <a:tailEnd/>
          </a:ln>
        </p:spPr>
        <p:txBody>
          <a:bodyPr wrap="none" anchor="ctr"/>
          <a:lstStyle/>
          <a:p>
            <a:endParaRPr lang="zh-CN" altLang="en-US">
              <a:latin typeface="微软雅黑" pitchFamily="34" charset="-122"/>
              <a:ea typeface="微软雅黑" pitchFamily="34" charset="-122"/>
            </a:endParaRPr>
          </a:p>
        </p:txBody>
      </p:sp>
      <p:sp>
        <p:nvSpPr>
          <p:cNvPr id="62" name="Line 14"/>
          <p:cNvSpPr>
            <a:spLocks noChangeShapeType="1"/>
          </p:cNvSpPr>
          <p:nvPr/>
        </p:nvSpPr>
        <p:spPr bwMode="auto">
          <a:xfrm>
            <a:off x="4447929" y="5350470"/>
            <a:ext cx="0" cy="958850"/>
          </a:xfrm>
          <a:prstGeom prst="line">
            <a:avLst/>
          </a:prstGeom>
          <a:noFill/>
          <a:ln w="9525">
            <a:solidFill>
              <a:schemeClr val="tx1"/>
            </a:solidFill>
            <a:prstDash val="dash"/>
            <a:round/>
            <a:headEnd/>
            <a:tailEnd/>
          </a:ln>
        </p:spPr>
        <p:txBody>
          <a:bodyPr wrap="none" anchor="ctr"/>
          <a:lstStyle/>
          <a:p>
            <a:endParaRPr lang="zh-CN" altLang="en-US">
              <a:latin typeface="微软雅黑" pitchFamily="34" charset="-122"/>
              <a:ea typeface="微软雅黑" pitchFamily="34" charset="-122"/>
            </a:endParaRPr>
          </a:p>
        </p:txBody>
      </p:sp>
      <p:sp>
        <p:nvSpPr>
          <p:cNvPr id="63" name="Line 14"/>
          <p:cNvSpPr>
            <a:spLocks noChangeShapeType="1"/>
          </p:cNvSpPr>
          <p:nvPr/>
        </p:nvSpPr>
        <p:spPr bwMode="auto">
          <a:xfrm>
            <a:off x="6203504" y="5350470"/>
            <a:ext cx="0" cy="958850"/>
          </a:xfrm>
          <a:prstGeom prst="line">
            <a:avLst/>
          </a:prstGeom>
          <a:noFill/>
          <a:ln w="9525">
            <a:solidFill>
              <a:schemeClr val="tx1"/>
            </a:solidFill>
            <a:prstDash val="dash"/>
            <a:round/>
            <a:headEnd/>
            <a:tailEnd/>
          </a:ln>
        </p:spPr>
        <p:txBody>
          <a:bodyPr wrap="none" anchor="ctr"/>
          <a:lstStyle/>
          <a:p>
            <a:endParaRPr lang="zh-CN" altLang="en-US">
              <a:latin typeface="微软雅黑" pitchFamily="34" charset="-122"/>
              <a:ea typeface="微软雅黑" pitchFamily="34" charset="-122"/>
            </a:endParaRPr>
          </a:p>
        </p:txBody>
      </p:sp>
      <p:sp>
        <p:nvSpPr>
          <p:cNvPr id="64" name="Line 14"/>
          <p:cNvSpPr>
            <a:spLocks noChangeShapeType="1"/>
          </p:cNvSpPr>
          <p:nvPr/>
        </p:nvSpPr>
        <p:spPr bwMode="auto">
          <a:xfrm>
            <a:off x="7422704" y="5350470"/>
            <a:ext cx="0" cy="958850"/>
          </a:xfrm>
          <a:prstGeom prst="line">
            <a:avLst/>
          </a:prstGeom>
          <a:noFill/>
          <a:ln w="9525">
            <a:solidFill>
              <a:schemeClr val="tx1"/>
            </a:solidFill>
            <a:prstDash val="dash"/>
            <a:round/>
            <a:headEnd/>
            <a:tailEnd/>
          </a:ln>
        </p:spPr>
        <p:txBody>
          <a:bodyPr wrap="none" anchor="ctr"/>
          <a:lstStyle/>
          <a:p>
            <a:endParaRPr lang="zh-CN" altLang="en-US">
              <a:latin typeface="微软雅黑" pitchFamily="34" charset="-122"/>
              <a:ea typeface="微软雅黑" pitchFamily="34" charset="-122"/>
            </a:endParaRPr>
          </a:p>
        </p:txBody>
      </p:sp>
      <p:sp>
        <p:nvSpPr>
          <p:cNvPr id="65" name="Text Box 17"/>
          <p:cNvSpPr txBox="1">
            <a:spLocks noChangeArrowheads="1"/>
          </p:cNvSpPr>
          <p:nvPr/>
        </p:nvSpPr>
        <p:spPr bwMode="auto">
          <a:xfrm>
            <a:off x="7248079" y="5999758"/>
            <a:ext cx="1577975" cy="307975"/>
          </a:xfrm>
          <a:prstGeom prst="rect">
            <a:avLst/>
          </a:prstGeom>
          <a:noFill/>
          <a:ln w="9525" algn="ctr">
            <a:noFill/>
            <a:miter lim="800000"/>
            <a:headEnd/>
            <a:tailEnd/>
          </a:ln>
        </p:spPr>
        <p:txBody>
          <a:bodyPr>
            <a:spAutoFit/>
          </a:bodyPr>
          <a:lstStyle/>
          <a:p>
            <a:pPr algn="ctr">
              <a:spcBef>
                <a:spcPct val="50000"/>
              </a:spcBef>
            </a:pPr>
            <a:r>
              <a:rPr lang="zh-CN" altLang="en-US" sz="1400" b="1" dirty="0" smtClean="0">
                <a:solidFill>
                  <a:srgbClr val="FF0000"/>
                </a:solidFill>
                <a:latin typeface="微软雅黑" pitchFamily="34" charset="-122"/>
                <a:ea typeface="微软雅黑" pitchFamily="34" charset="-122"/>
              </a:rPr>
              <a:t>客户端</a:t>
            </a:r>
            <a:endParaRPr lang="en-US" altLang="zh-CN" sz="1400" b="1" dirty="0">
              <a:solidFill>
                <a:srgbClr val="FF0000"/>
              </a:solidFill>
              <a:latin typeface="微软雅黑" pitchFamily="34" charset="-122"/>
              <a:ea typeface="微软雅黑" pitchFamily="34" charset="-122"/>
            </a:endParaRPr>
          </a:p>
        </p:txBody>
      </p:sp>
      <p:sp>
        <p:nvSpPr>
          <p:cNvPr id="66" name="Text Box 15"/>
          <p:cNvSpPr txBox="1">
            <a:spLocks noChangeArrowheads="1"/>
          </p:cNvSpPr>
          <p:nvPr/>
        </p:nvSpPr>
        <p:spPr bwMode="auto">
          <a:xfrm>
            <a:off x="2385529" y="6019313"/>
            <a:ext cx="4886263" cy="307777"/>
          </a:xfrm>
          <a:prstGeom prst="rect">
            <a:avLst/>
          </a:prstGeom>
          <a:noFill/>
          <a:ln w="9525" algn="ctr">
            <a:noFill/>
            <a:miter lim="800000"/>
            <a:headEnd/>
            <a:tailEnd/>
          </a:ln>
        </p:spPr>
        <p:txBody>
          <a:bodyPr wrap="square">
            <a:spAutoFit/>
          </a:bodyPr>
          <a:lstStyle/>
          <a:p>
            <a:pPr algn="ctr">
              <a:spcBef>
                <a:spcPct val="50000"/>
              </a:spcBef>
            </a:pPr>
            <a:r>
              <a:rPr lang="zh-CN" altLang="en-US" sz="1400" b="1" dirty="0" smtClean="0">
                <a:solidFill>
                  <a:srgbClr val="FF0000"/>
                </a:solidFill>
                <a:latin typeface="微软雅黑" pitchFamily="34" charset="-122"/>
                <a:ea typeface="微软雅黑" pitchFamily="34" charset="-122"/>
              </a:rPr>
              <a:t>            数据抽取                       数据仓库            应用服务</a:t>
            </a:r>
            <a:endParaRPr lang="en-US" altLang="zh-CN" sz="1400" b="1" dirty="0">
              <a:solidFill>
                <a:srgbClr val="FF0000"/>
              </a:solidFill>
              <a:latin typeface="微软雅黑" pitchFamily="34" charset="-122"/>
              <a:ea typeface="微软雅黑" pitchFamily="34" charset="-122"/>
            </a:endParaRPr>
          </a:p>
        </p:txBody>
      </p:sp>
      <p:pic>
        <p:nvPicPr>
          <p:cNvPr id="67" name="Picture 9" descr="h1"/>
          <p:cNvPicPr>
            <a:picLocks noChangeAspect="1" noChangeArrowheads="1"/>
          </p:cNvPicPr>
          <p:nvPr/>
        </p:nvPicPr>
        <p:blipFill>
          <a:blip r:embed="rId6" cstate="print">
            <a:duotone>
              <a:prstClr val="black"/>
              <a:schemeClr val="tx2">
                <a:tint val="45000"/>
                <a:satMod val="400000"/>
              </a:schemeClr>
            </a:duotone>
          </a:blip>
          <a:srcRect/>
          <a:stretch>
            <a:fillRect/>
          </a:stretch>
        </p:blipFill>
        <p:spPr bwMode="auto">
          <a:xfrm>
            <a:off x="2983731" y="4439889"/>
            <a:ext cx="1401763" cy="1266631"/>
          </a:xfrm>
          <a:prstGeom prst="rect">
            <a:avLst/>
          </a:prstGeom>
          <a:noFill/>
          <a:ln w="9525">
            <a:noFill/>
            <a:miter lim="800000"/>
            <a:headEnd/>
            <a:tailEnd/>
          </a:ln>
        </p:spPr>
      </p:pic>
      <p:sp>
        <p:nvSpPr>
          <p:cNvPr id="68" name="Rectangle 41"/>
          <p:cNvSpPr>
            <a:spLocks noChangeArrowheads="1"/>
          </p:cNvSpPr>
          <p:nvPr/>
        </p:nvSpPr>
        <p:spPr bwMode="white">
          <a:xfrm>
            <a:off x="3100129" y="4698408"/>
            <a:ext cx="1057275" cy="923330"/>
          </a:xfrm>
          <a:prstGeom prst="rect">
            <a:avLst/>
          </a:prstGeom>
          <a:noFill/>
          <a:ln w="9525" algn="ctr">
            <a:noFill/>
            <a:miter lim="800000"/>
            <a:headEnd/>
            <a:tailEnd/>
          </a:ln>
        </p:spPr>
        <p:txBody>
          <a:bodyPr wrap="square">
            <a:spAutoFit/>
          </a:bodyPr>
          <a:lstStyle/>
          <a:p>
            <a:pPr algn="ctr"/>
            <a:r>
              <a:rPr lang="en-US" altLang="zh-CN" b="1" dirty="0" smtClean="0">
                <a:solidFill>
                  <a:srgbClr val="FEFEFE"/>
                </a:solidFill>
                <a:latin typeface="微软雅黑" pitchFamily="34" charset="-122"/>
                <a:ea typeface="微软雅黑" pitchFamily="34" charset="-122"/>
              </a:rPr>
              <a:t>ETL</a:t>
            </a:r>
          </a:p>
          <a:p>
            <a:pPr algn="ctr"/>
            <a:r>
              <a:rPr lang="zh-CN" altLang="en-US" b="1" dirty="0" smtClean="0">
                <a:solidFill>
                  <a:srgbClr val="FEFEFE"/>
                </a:solidFill>
                <a:latin typeface="微软雅黑" pitchFamily="34" charset="-122"/>
                <a:ea typeface="微软雅黑" pitchFamily="34" charset="-122"/>
              </a:rPr>
              <a:t>自定义</a:t>
            </a:r>
            <a:endParaRPr lang="en-US" altLang="zh-CN" b="1" dirty="0" smtClean="0">
              <a:solidFill>
                <a:srgbClr val="FEFEFE"/>
              </a:solidFill>
              <a:latin typeface="微软雅黑" pitchFamily="34" charset="-122"/>
              <a:ea typeface="微软雅黑" pitchFamily="34" charset="-122"/>
            </a:endParaRPr>
          </a:p>
          <a:p>
            <a:pPr algn="ctr"/>
            <a:r>
              <a:rPr lang="zh-CN" altLang="en-US" b="1" dirty="0" smtClean="0">
                <a:solidFill>
                  <a:srgbClr val="FEFEFE"/>
                </a:solidFill>
                <a:latin typeface="微软雅黑" pitchFamily="34" charset="-122"/>
                <a:ea typeface="微软雅黑" pitchFamily="34" charset="-122"/>
              </a:rPr>
              <a:t>组件</a:t>
            </a:r>
            <a:endParaRPr lang="en-US" altLang="zh-CN" b="1" dirty="0" smtClean="0">
              <a:solidFill>
                <a:srgbClr val="FEFEFE"/>
              </a:solidFill>
              <a:latin typeface="微软雅黑" pitchFamily="34" charset="-122"/>
              <a:ea typeface="微软雅黑" pitchFamily="34" charset="-122"/>
            </a:endParaRPr>
          </a:p>
        </p:txBody>
      </p:sp>
      <p:sp>
        <p:nvSpPr>
          <p:cNvPr id="69" name="AutoShape 14"/>
          <p:cNvSpPr>
            <a:spLocks noChangeArrowheads="1"/>
          </p:cNvSpPr>
          <p:nvPr/>
        </p:nvSpPr>
        <p:spPr bwMode="gray">
          <a:xfrm rot="10800000" flipH="1">
            <a:off x="2015208" y="3356992"/>
            <a:ext cx="242021" cy="890384"/>
          </a:xfrm>
          <a:prstGeom prst="rightArrow">
            <a:avLst>
              <a:gd name="adj1" fmla="val 46722"/>
              <a:gd name="adj2" fmla="val 38870"/>
            </a:avLst>
          </a:prstGeom>
          <a:gradFill rotWithShape="1">
            <a:gsLst>
              <a:gs pos="0">
                <a:srgbClr val="595959">
                  <a:alpha val="0"/>
                </a:srgbClr>
              </a:gs>
              <a:gs pos="100000">
                <a:srgbClr val="C0C0C0"/>
              </a:gs>
            </a:gsLst>
            <a:lin ang="0" scaled="1"/>
          </a:gradFill>
          <a:ln w="9525" algn="ctr">
            <a:noFill/>
            <a:miter lim="800000"/>
            <a:headEnd/>
            <a:tailEnd/>
          </a:ln>
        </p:spPr>
        <p:txBody>
          <a:bodyPr wrap="none" anchor="ctr"/>
          <a:lstStyle/>
          <a:p>
            <a:endParaRPr lang="zh-CN" altLang="en-US">
              <a:latin typeface="微软雅黑" pitchFamily="34" charset="-122"/>
              <a:ea typeface="微软雅黑" pitchFamily="34" charset="-122"/>
            </a:endParaRPr>
          </a:p>
        </p:txBody>
      </p:sp>
      <p:pic>
        <p:nvPicPr>
          <p:cNvPr id="70" name="Picture 3"/>
          <p:cNvPicPr>
            <a:picLocks noChangeAspect="1" noChangeArrowheads="1"/>
          </p:cNvPicPr>
          <p:nvPr/>
        </p:nvPicPr>
        <p:blipFill>
          <a:blip r:embed="rId10" cstate="print"/>
          <a:srcRect/>
          <a:stretch>
            <a:fillRect/>
          </a:stretch>
        </p:blipFill>
        <p:spPr bwMode="auto">
          <a:xfrm>
            <a:off x="2278732" y="3501008"/>
            <a:ext cx="348165" cy="476250"/>
          </a:xfrm>
          <a:prstGeom prst="rect">
            <a:avLst/>
          </a:prstGeom>
          <a:noFill/>
          <a:ln w="9525">
            <a:noFill/>
            <a:miter lim="800000"/>
            <a:headEnd/>
            <a:tailEnd/>
          </a:ln>
        </p:spPr>
      </p:pic>
      <p:sp>
        <p:nvSpPr>
          <p:cNvPr id="71" name="Text Box 39"/>
          <p:cNvSpPr txBox="1">
            <a:spLocks noChangeArrowheads="1"/>
          </p:cNvSpPr>
          <p:nvPr/>
        </p:nvSpPr>
        <p:spPr bwMode="gray">
          <a:xfrm>
            <a:off x="2070467" y="3945163"/>
            <a:ext cx="800219" cy="276999"/>
          </a:xfrm>
          <a:prstGeom prst="rect">
            <a:avLst/>
          </a:prstGeom>
          <a:noFill/>
          <a:ln w="9525" algn="ctr">
            <a:noFill/>
            <a:miter lim="800000"/>
            <a:headEnd/>
            <a:tailEnd/>
          </a:ln>
        </p:spPr>
        <p:txBody>
          <a:bodyPr wrap="none">
            <a:spAutoFit/>
          </a:bodyPr>
          <a:lstStyle/>
          <a:p>
            <a:pPr eaLnBrk="0" hangingPunct="0"/>
            <a:r>
              <a:rPr lang="zh-CN" altLang="en-US" sz="1200" dirty="0" smtClean="0">
                <a:solidFill>
                  <a:srgbClr val="080808"/>
                </a:solidFill>
                <a:latin typeface="微软雅黑" pitchFamily="34" charset="-122"/>
                <a:ea typeface="微软雅黑" pitchFamily="34" charset="-122"/>
              </a:rPr>
              <a:t>接口文件</a:t>
            </a:r>
            <a:endParaRPr lang="en-US" altLang="zh-CN" sz="1200" dirty="0">
              <a:solidFill>
                <a:srgbClr val="080808"/>
              </a:solidFill>
              <a:latin typeface="微软雅黑" pitchFamily="34" charset="-122"/>
              <a:ea typeface="微软雅黑" pitchFamily="34" charset="-122"/>
            </a:endParaRPr>
          </a:p>
        </p:txBody>
      </p:sp>
      <p:sp>
        <p:nvSpPr>
          <p:cNvPr id="72" name="直接连接符 18"/>
          <p:cNvSpPr>
            <a:spLocks noChangeShapeType="1"/>
          </p:cNvSpPr>
          <p:nvPr/>
        </p:nvSpPr>
        <p:spPr bwMode="auto">
          <a:xfrm flipV="1">
            <a:off x="0" y="1051966"/>
            <a:ext cx="9144000" cy="547"/>
          </a:xfrm>
          <a:prstGeom prst="line">
            <a:avLst/>
          </a:prstGeom>
          <a:noFill/>
          <a:ln w="9525" cap="flat"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 name="Rectangle 2"/>
          <p:cNvSpPr txBox="1">
            <a:spLocks noChangeArrowheads="1"/>
          </p:cNvSpPr>
          <p:nvPr/>
        </p:nvSpPr>
        <p:spPr>
          <a:xfrm>
            <a:off x="116606" y="365128"/>
            <a:ext cx="8199810" cy="686838"/>
          </a:xfrm>
          <a:prstGeom prst="rect">
            <a:avLst/>
          </a:prstGeom>
        </p:spPr>
        <p:txBody>
          <a:bodyPr vert="horz" lIns="91440" tIns="45720" rIns="91440" bIns="45720" rtlCol="0" anchor="ctr">
            <a:normAutofit/>
          </a:bodyPr>
          <a:lstStyle/>
          <a:p>
            <a:pPr lvl="0">
              <a:spcBef>
                <a:spcPct val="0"/>
              </a:spcBef>
              <a:defRPr/>
            </a:pPr>
            <a:r>
              <a:rPr lang="zh-CN" altLang="en-US" b="1" dirty="0">
                <a:latin typeface="微软雅黑" pitchFamily="34" charset="-122"/>
                <a:ea typeface="微软雅黑" pitchFamily="34" charset="-122"/>
                <a:cs typeface="+mj-cs"/>
              </a:rPr>
              <a:t>港口信息化管理中的数据采集</a:t>
            </a:r>
            <a:endParaRPr kumimoji="0" lang="en-US" sz="1800" b="1"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endParaRPr>
          </a:p>
        </p:txBody>
      </p:sp>
      <p:sp>
        <p:nvSpPr>
          <p:cNvPr id="78" name="TextBox 11"/>
          <p:cNvSpPr txBox="1">
            <a:spLocks noChangeArrowheads="1"/>
          </p:cNvSpPr>
          <p:nvPr/>
        </p:nvSpPr>
        <p:spPr bwMode="auto">
          <a:xfrm>
            <a:off x="116606" y="6521450"/>
            <a:ext cx="17478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sz="900" dirty="0" smtClean="0">
                <a:latin typeface="Calibri" panose="020F0502020204030204" pitchFamily="34" charset="0"/>
              </a:rPr>
              <a:t>2013 </a:t>
            </a:r>
            <a:r>
              <a:rPr lang="en-US" sz="900" dirty="0">
                <a:latin typeface="Calibri" panose="020F0502020204030204" pitchFamily="34" charset="0"/>
              </a:rPr>
              <a:t>SHB All Rights Reserved</a:t>
            </a:r>
            <a:endParaRPr lang="zh-CN" altLang="en-US" sz="900" dirty="0">
              <a:latin typeface="Calibri" panose="020F0502020204030204" pitchFamily="34" charset="0"/>
            </a:endParaRPr>
          </a:p>
        </p:txBody>
      </p:sp>
      <p:sp>
        <p:nvSpPr>
          <p:cNvPr id="79" name="Slide Number Placeholder 5"/>
          <p:cNvSpPr>
            <a:spLocks noGrp="1"/>
          </p:cNvSpPr>
          <p:nvPr>
            <p:ph type="sldNum" sz="quarter" idx="4294967295"/>
          </p:nvPr>
        </p:nvSpPr>
        <p:spPr>
          <a:xfrm>
            <a:off x="7042493" y="6453188"/>
            <a:ext cx="1888941" cy="365125"/>
          </a:xfrm>
          <a:prstGeom prst="rect">
            <a:avLst/>
          </a:prstGeom>
        </p:spPr>
        <p:txBody>
          <a:bodyPr/>
          <a:lstStyle/>
          <a:p>
            <a:r>
              <a:rPr lang="zh-CN" altLang="en-US" sz="900" dirty="0" smtClean="0">
                <a:solidFill>
                  <a:schemeClr val="tx1"/>
                </a:solidFill>
                <a:latin typeface="微软雅黑" panose="020B0503020204020204" pitchFamily="34" charset="-122"/>
                <a:ea typeface="微软雅黑" panose="020B0503020204020204" pitchFamily="34" charset="-122"/>
              </a:rPr>
              <a:t>第</a:t>
            </a:r>
            <a:r>
              <a:rPr lang="en-US" altLang="zh-CN" sz="900" dirty="0" smtClean="0">
                <a:solidFill>
                  <a:schemeClr val="tx1"/>
                </a:solidFill>
                <a:latin typeface="微软雅黑" panose="020B0503020204020204" pitchFamily="34" charset="-122"/>
                <a:ea typeface="微软雅黑" panose="020B0503020204020204" pitchFamily="34" charset="-122"/>
              </a:rPr>
              <a:t>7</a:t>
            </a:r>
            <a:r>
              <a:rPr lang="zh-CN" altLang="en-US" sz="900" dirty="0" smtClean="0">
                <a:solidFill>
                  <a:schemeClr val="tx1"/>
                </a:solidFill>
                <a:latin typeface="微软雅黑" panose="020B0503020204020204" pitchFamily="34" charset="-122"/>
                <a:ea typeface="微软雅黑" panose="020B0503020204020204" pitchFamily="34" charset="-122"/>
              </a:rPr>
              <a:t>页</a:t>
            </a:r>
            <a:endParaRPr lang="zh-CN" altLang="en-US" sz="900" dirty="0">
              <a:solidFill>
                <a:schemeClr val="tx1"/>
              </a:solidFill>
              <a:latin typeface="微软雅黑" panose="020B0503020204020204" pitchFamily="34" charset="-122"/>
              <a:ea typeface="微软雅黑" panose="020B0503020204020204" pitchFamily="34" charset="-122"/>
            </a:endParaRPr>
          </a:p>
        </p:txBody>
      </p:sp>
      <p:pic>
        <p:nvPicPr>
          <p:cNvPr id="76" name="图片 7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182628" y="364581"/>
            <a:ext cx="1748806" cy="429644"/>
          </a:xfrm>
          <a:prstGeom prst="rect">
            <a:avLst/>
          </a:prstGeom>
        </p:spPr>
      </p:pic>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57224" y="1916832"/>
            <a:ext cx="7500990" cy="423080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dirty="0"/>
          </a:p>
        </p:txBody>
      </p:sp>
      <p:sp>
        <p:nvSpPr>
          <p:cNvPr id="7" name="同侧圆角矩形 6"/>
          <p:cNvSpPr/>
          <p:nvPr/>
        </p:nvSpPr>
        <p:spPr>
          <a:xfrm>
            <a:off x="857224" y="1412776"/>
            <a:ext cx="7500990" cy="504056"/>
          </a:xfrm>
          <a:prstGeom prst="round2Same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2000" b="1" dirty="0" smtClean="0">
                <a:latin typeface="微软雅黑" pitchFamily="34" charset="-122"/>
                <a:ea typeface="微软雅黑" pitchFamily="34" charset="-122"/>
              </a:rPr>
              <a:t>完整、直观的多角度指标展现</a:t>
            </a:r>
            <a:endParaRPr lang="en-US" altLang="zh-CN" sz="2000" b="1" dirty="0" smtClean="0">
              <a:latin typeface="微软雅黑" pitchFamily="34" charset="-122"/>
              <a:ea typeface="微软雅黑" pitchFamily="34" charset="-122"/>
            </a:endParaRPr>
          </a:p>
        </p:txBody>
      </p:sp>
      <p:pic>
        <p:nvPicPr>
          <p:cNvPr id="8" name="Picture 2"/>
          <p:cNvPicPr>
            <a:picLocks noChangeAspect="1" noChangeArrowheads="1"/>
          </p:cNvPicPr>
          <p:nvPr/>
        </p:nvPicPr>
        <p:blipFill>
          <a:blip r:embed="rId2" cstate="print"/>
          <a:srcRect/>
          <a:stretch>
            <a:fillRect/>
          </a:stretch>
        </p:blipFill>
        <p:spPr bwMode="auto">
          <a:xfrm>
            <a:off x="1547664" y="1988840"/>
            <a:ext cx="6120680" cy="4104456"/>
          </a:xfrm>
          <a:prstGeom prst="rect">
            <a:avLst/>
          </a:prstGeom>
          <a:noFill/>
          <a:ln w="9525">
            <a:noFill/>
            <a:miter lim="800000"/>
            <a:headEnd/>
            <a:tailEnd/>
          </a:ln>
        </p:spPr>
      </p:pic>
      <p:sp>
        <p:nvSpPr>
          <p:cNvPr id="9" name="直接连接符 18"/>
          <p:cNvSpPr>
            <a:spLocks noChangeShapeType="1"/>
          </p:cNvSpPr>
          <p:nvPr/>
        </p:nvSpPr>
        <p:spPr bwMode="auto">
          <a:xfrm flipV="1">
            <a:off x="0" y="1051966"/>
            <a:ext cx="9144000" cy="547"/>
          </a:xfrm>
          <a:prstGeom prst="line">
            <a:avLst/>
          </a:prstGeom>
          <a:noFill/>
          <a:ln w="9525" cap="flat"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Rectangle 2"/>
          <p:cNvSpPr txBox="1">
            <a:spLocks noChangeArrowheads="1"/>
          </p:cNvSpPr>
          <p:nvPr/>
        </p:nvSpPr>
        <p:spPr>
          <a:xfrm>
            <a:off x="116606" y="365128"/>
            <a:ext cx="8199810" cy="686838"/>
          </a:xfrm>
          <a:prstGeom prst="rect">
            <a:avLst/>
          </a:prstGeom>
        </p:spPr>
        <p:txBody>
          <a:bodyPr vert="horz" lIns="91440" tIns="45720" rIns="91440" bIns="45720" rtlCol="0" anchor="ctr">
            <a:normAutofit/>
          </a:bodyPr>
          <a:lstStyle/>
          <a:p>
            <a:pPr lvl="0">
              <a:spcBef>
                <a:spcPct val="0"/>
              </a:spcBef>
              <a:defRPr/>
            </a:pPr>
            <a:r>
              <a:rPr lang="zh-CN" altLang="en-US" b="1" dirty="0">
                <a:latin typeface="微软雅黑" pitchFamily="34" charset="-122"/>
                <a:ea typeface="微软雅黑" pitchFamily="34" charset="-122"/>
                <a:cs typeface="+mj-cs"/>
              </a:rPr>
              <a:t>可视化呈现</a:t>
            </a:r>
            <a:endParaRPr kumimoji="0" lang="en-US" sz="1800" b="1"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endParaRPr>
          </a:p>
        </p:txBody>
      </p:sp>
      <p:sp>
        <p:nvSpPr>
          <p:cNvPr id="15" name="TextBox 11"/>
          <p:cNvSpPr txBox="1">
            <a:spLocks noChangeArrowheads="1"/>
          </p:cNvSpPr>
          <p:nvPr/>
        </p:nvSpPr>
        <p:spPr bwMode="auto">
          <a:xfrm>
            <a:off x="116606" y="6521450"/>
            <a:ext cx="17478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sz="900" dirty="0" smtClean="0">
                <a:latin typeface="Calibri" panose="020F0502020204030204" pitchFamily="34" charset="0"/>
              </a:rPr>
              <a:t>2013 </a:t>
            </a:r>
            <a:r>
              <a:rPr lang="en-US" sz="900" dirty="0">
                <a:latin typeface="Calibri" panose="020F0502020204030204" pitchFamily="34" charset="0"/>
              </a:rPr>
              <a:t>SHB All Rights Reserved</a:t>
            </a:r>
            <a:endParaRPr lang="zh-CN" altLang="en-US" sz="900" dirty="0">
              <a:latin typeface="Calibri" panose="020F0502020204030204" pitchFamily="34" charset="0"/>
            </a:endParaRPr>
          </a:p>
        </p:txBody>
      </p:sp>
      <p:sp>
        <p:nvSpPr>
          <p:cNvPr id="16" name="Slide Number Placeholder 5"/>
          <p:cNvSpPr>
            <a:spLocks noGrp="1"/>
          </p:cNvSpPr>
          <p:nvPr>
            <p:ph type="sldNum" sz="quarter" idx="4294967295"/>
          </p:nvPr>
        </p:nvSpPr>
        <p:spPr>
          <a:xfrm>
            <a:off x="7042493" y="6453188"/>
            <a:ext cx="1888941" cy="365125"/>
          </a:xfrm>
          <a:prstGeom prst="rect">
            <a:avLst/>
          </a:prstGeom>
        </p:spPr>
        <p:txBody>
          <a:bodyPr/>
          <a:lstStyle/>
          <a:p>
            <a:r>
              <a:rPr lang="zh-CN" altLang="en-US" sz="900" dirty="0" smtClean="0">
                <a:solidFill>
                  <a:schemeClr val="tx1"/>
                </a:solidFill>
                <a:latin typeface="微软雅黑" panose="020B0503020204020204" pitchFamily="34" charset="-122"/>
                <a:ea typeface="微软雅黑" panose="020B0503020204020204" pitchFamily="34" charset="-122"/>
              </a:rPr>
              <a:t>第</a:t>
            </a:r>
            <a:r>
              <a:rPr lang="en-US" altLang="zh-CN" sz="900" dirty="0" smtClean="0">
                <a:solidFill>
                  <a:schemeClr val="tx1"/>
                </a:solidFill>
                <a:latin typeface="微软雅黑" panose="020B0503020204020204" pitchFamily="34" charset="-122"/>
                <a:ea typeface="微软雅黑" panose="020B0503020204020204" pitchFamily="34" charset="-122"/>
              </a:rPr>
              <a:t>8</a:t>
            </a:r>
            <a:r>
              <a:rPr lang="zh-CN" altLang="en-US" sz="900" dirty="0" smtClean="0">
                <a:solidFill>
                  <a:schemeClr val="tx1"/>
                </a:solidFill>
                <a:latin typeface="微软雅黑" panose="020B0503020204020204" pitchFamily="34" charset="-122"/>
                <a:ea typeface="微软雅黑" panose="020B0503020204020204" pitchFamily="34" charset="-122"/>
              </a:rPr>
              <a:t>页</a:t>
            </a:r>
            <a:endParaRPr lang="zh-CN" altLang="en-US" sz="900" dirty="0">
              <a:solidFill>
                <a:schemeClr val="tx1"/>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82628" y="364581"/>
            <a:ext cx="1748806" cy="429644"/>
          </a:xfrm>
          <a:prstGeom prst="rect">
            <a:avLst/>
          </a:prstGeom>
        </p:spPr>
      </p:pic>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9144000" cy="3933056"/>
          </a:xfrm>
          <a:prstGeom prst="rect">
            <a:avLst/>
          </a:prstGeom>
          <a:solidFill>
            <a:schemeClr val="bg1">
              <a:lumMod val="85000"/>
              <a:alpha val="5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655763" y="2238375"/>
            <a:ext cx="6211887" cy="831850"/>
          </a:xfrm>
          <a:prstGeom prst="rect">
            <a:avLst/>
          </a:prstGeom>
          <a:noFill/>
        </p:spPr>
        <p:txBody>
          <a:bodyPr>
            <a:spAutoFit/>
          </a:bodyPr>
          <a:lstStyle/>
          <a:p>
            <a:pPr algn="ctr" fontAlgn="auto">
              <a:spcBef>
                <a:spcPts val="0"/>
              </a:spcBef>
              <a:spcAft>
                <a:spcPts val="0"/>
              </a:spcAft>
              <a:defRPr/>
            </a:pPr>
            <a:r>
              <a:rPr lang="zh-CN" altLang="en-US" sz="4800" b="1" dirty="0" smtClean="0">
                <a:solidFill>
                  <a:schemeClr val="accent6">
                    <a:lumMod val="75000"/>
                  </a:schemeClr>
                </a:solidFill>
                <a:latin typeface="微软雅黑" pitchFamily="34" charset="-122"/>
                <a:ea typeface="微软雅黑" pitchFamily="34" charset="-122"/>
              </a:rPr>
              <a:t>谢  谢！</a:t>
            </a:r>
            <a:endParaRPr lang="zh-CN" altLang="en-US" sz="4800" b="1" dirty="0">
              <a:solidFill>
                <a:schemeClr val="accent6">
                  <a:lumMod val="75000"/>
                </a:schemeClr>
              </a:solidFill>
              <a:latin typeface="微软雅黑" pitchFamily="34" charset="-122"/>
              <a:ea typeface="微软雅黑" pitchFamily="34" charset="-122"/>
            </a:endParaRPr>
          </a:p>
        </p:txBody>
      </p:sp>
      <p:sp>
        <p:nvSpPr>
          <p:cNvPr id="87043" name="TextBox 4"/>
          <p:cNvSpPr txBox="1">
            <a:spLocks noChangeArrowheads="1"/>
          </p:cNvSpPr>
          <p:nvPr/>
        </p:nvSpPr>
        <p:spPr bwMode="auto">
          <a:xfrm>
            <a:off x="1512888" y="4081463"/>
            <a:ext cx="6211887" cy="1938337"/>
          </a:xfrm>
          <a:prstGeom prst="rect">
            <a:avLst/>
          </a:prstGeom>
          <a:noFill/>
          <a:ln w="9525">
            <a:noFill/>
            <a:miter lim="800000"/>
            <a:headEnd/>
            <a:tailEnd/>
          </a:ln>
        </p:spPr>
        <p:txBody>
          <a:bodyPr>
            <a:spAutoFit/>
          </a:bodyPr>
          <a:lstStyle/>
          <a:p>
            <a:pPr algn="ctr">
              <a:lnSpc>
                <a:spcPct val="150000"/>
              </a:lnSpc>
            </a:pPr>
            <a:r>
              <a:rPr lang="zh-CN" altLang="en-US" sz="2000">
                <a:latin typeface="微软雅黑" pitchFamily="34" charset="-122"/>
                <a:ea typeface="微软雅黑" pitchFamily="34" charset="-122"/>
              </a:rPr>
              <a:t>上海海勃物流软件有限公司</a:t>
            </a:r>
            <a:endParaRPr lang="en-US" altLang="zh-CN" sz="2000">
              <a:latin typeface="微软雅黑" pitchFamily="34" charset="-122"/>
              <a:ea typeface="微软雅黑" pitchFamily="34" charset="-122"/>
            </a:endParaRPr>
          </a:p>
          <a:p>
            <a:pPr algn="ctr">
              <a:lnSpc>
                <a:spcPct val="150000"/>
              </a:lnSpc>
            </a:pPr>
            <a:r>
              <a:rPr lang="en-US" altLang="zh-CN" sz="1000">
                <a:latin typeface="Calibri" pitchFamily="34" charset="0"/>
                <a:ea typeface="微软雅黑" pitchFamily="34" charset="-122"/>
              </a:rPr>
              <a:t>Shanghai Harbor e-logistics software Co., Ltd.</a:t>
            </a:r>
          </a:p>
          <a:p>
            <a:pPr algn="ctr">
              <a:lnSpc>
                <a:spcPct val="150000"/>
              </a:lnSpc>
            </a:pPr>
            <a:r>
              <a:rPr lang="zh-CN" altLang="en-US" sz="1000">
                <a:latin typeface="微软雅黑" pitchFamily="34" charset="-122"/>
                <a:ea typeface="微软雅黑" pitchFamily="34" charset="-122"/>
              </a:rPr>
              <a:t>上海虹口区东大名路</a:t>
            </a:r>
            <a:r>
              <a:rPr lang="en-US" altLang="zh-CN" sz="1000">
                <a:latin typeface="微软雅黑" pitchFamily="34" charset="-122"/>
                <a:ea typeface="微软雅黑" pitchFamily="34" charset="-122"/>
              </a:rPr>
              <a:t>358</a:t>
            </a:r>
            <a:r>
              <a:rPr lang="zh-CN" altLang="en-US" sz="1000">
                <a:latin typeface="微软雅黑" pitchFamily="34" charset="-122"/>
                <a:ea typeface="微软雅黑" pitchFamily="34" charset="-122"/>
              </a:rPr>
              <a:t>号国际港务大厦</a:t>
            </a:r>
            <a:r>
              <a:rPr lang="en-US" altLang="zh-CN" sz="1000">
                <a:latin typeface="微软雅黑" pitchFamily="34" charset="-122"/>
                <a:ea typeface="微软雅黑" pitchFamily="34" charset="-122"/>
              </a:rPr>
              <a:t>9</a:t>
            </a:r>
            <a:r>
              <a:rPr lang="zh-CN" altLang="en-US" sz="1000">
                <a:latin typeface="微软雅黑" pitchFamily="34" charset="-122"/>
                <a:ea typeface="微软雅黑" pitchFamily="34" charset="-122"/>
              </a:rPr>
              <a:t>楼</a:t>
            </a:r>
            <a:endParaRPr lang="en-US" altLang="zh-CN" sz="1000">
              <a:latin typeface="微软雅黑" pitchFamily="34" charset="-122"/>
              <a:ea typeface="微软雅黑" pitchFamily="34" charset="-122"/>
            </a:endParaRPr>
          </a:p>
          <a:p>
            <a:pPr algn="ctr">
              <a:lnSpc>
                <a:spcPct val="150000"/>
              </a:lnSpc>
            </a:pPr>
            <a:r>
              <a:rPr lang="en-US" altLang="zh-CN" sz="1000">
                <a:latin typeface="Calibri" pitchFamily="34" charset="0"/>
                <a:ea typeface="微软雅黑" pitchFamily="34" charset="-122"/>
              </a:rPr>
              <a:t>9F  NO.358 DONGDAMIN RD.,</a:t>
            </a:r>
          </a:p>
          <a:p>
            <a:pPr algn="ctr">
              <a:lnSpc>
                <a:spcPct val="150000"/>
              </a:lnSpc>
            </a:pPr>
            <a:r>
              <a:rPr lang="en-US" altLang="zh-CN" sz="1000">
                <a:latin typeface="Calibri" pitchFamily="34" charset="0"/>
                <a:ea typeface="微软雅黑" pitchFamily="34" charset="-122"/>
              </a:rPr>
              <a:t>HONGKOU, SHANGHAI  200080</a:t>
            </a:r>
          </a:p>
          <a:p>
            <a:pPr algn="ctr">
              <a:lnSpc>
                <a:spcPct val="150000"/>
              </a:lnSpc>
            </a:pPr>
            <a:r>
              <a:rPr lang="en-US" altLang="zh-CN" sz="1000">
                <a:latin typeface="Calibri" pitchFamily="34" charset="0"/>
                <a:ea typeface="微软雅黑" pitchFamily="34" charset="-122"/>
              </a:rPr>
              <a:t>86-21-35129966(TEL), 86-21- 35129963(FAX)</a:t>
            </a:r>
          </a:p>
          <a:p>
            <a:pPr algn="ctr">
              <a:lnSpc>
                <a:spcPct val="150000"/>
              </a:lnSpc>
            </a:pPr>
            <a:r>
              <a:rPr lang="en-US" altLang="zh-CN" sz="1000">
                <a:latin typeface="Calibri" pitchFamily="34" charset="0"/>
                <a:ea typeface="微软雅黑" pitchFamily="34" charset="-122"/>
              </a:rPr>
              <a:t>HTTP://WWW.HB56.COM </a:t>
            </a:r>
            <a:endParaRPr lang="zh-CN" altLang="en-US" sz="1600">
              <a:latin typeface="微软雅黑" pitchFamily="34" charset="-122"/>
              <a:ea typeface="微软雅黑" pitchFamily="34" charset="-122"/>
            </a:endParaRPr>
          </a:p>
        </p:txBody>
      </p:sp>
      <p:sp>
        <p:nvSpPr>
          <p:cNvPr id="5" name="TextBox 11"/>
          <p:cNvSpPr txBox="1">
            <a:spLocks noChangeArrowheads="1"/>
          </p:cNvSpPr>
          <p:nvPr/>
        </p:nvSpPr>
        <p:spPr bwMode="auto">
          <a:xfrm>
            <a:off x="116606" y="6521450"/>
            <a:ext cx="17478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sz="900" dirty="0" smtClean="0">
                <a:latin typeface="Calibri" panose="020F0502020204030204" pitchFamily="34" charset="0"/>
              </a:rPr>
              <a:t>2013 </a:t>
            </a:r>
            <a:r>
              <a:rPr lang="en-US" sz="900" dirty="0">
                <a:latin typeface="Calibri" panose="020F0502020204030204" pitchFamily="34" charset="0"/>
              </a:rPr>
              <a:t>SHB All Rights Reserved</a:t>
            </a:r>
            <a:endParaRPr lang="zh-CN" altLang="en-US" sz="900" dirty="0">
              <a:latin typeface="Calibri" panose="020F0502020204030204" pitchFamily="34" charset="0"/>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82628" y="364581"/>
            <a:ext cx="1748806" cy="429644"/>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直接连接符 18"/>
          <p:cNvSpPr>
            <a:spLocks noChangeShapeType="1"/>
          </p:cNvSpPr>
          <p:nvPr/>
        </p:nvSpPr>
        <p:spPr bwMode="auto">
          <a:xfrm flipV="1">
            <a:off x="0" y="1051966"/>
            <a:ext cx="9144000" cy="547"/>
          </a:xfrm>
          <a:prstGeom prst="line">
            <a:avLst/>
          </a:prstGeom>
          <a:noFill/>
          <a:ln w="9525" cap="flat"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TextBox 11"/>
          <p:cNvSpPr txBox="1">
            <a:spLocks noChangeArrowheads="1"/>
          </p:cNvSpPr>
          <p:nvPr/>
        </p:nvSpPr>
        <p:spPr bwMode="auto">
          <a:xfrm>
            <a:off x="116606" y="6521450"/>
            <a:ext cx="17478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sz="900" dirty="0" smtClean="0">
                <a:latin typeface="Calibri" panose="020F0502020204030204" pitchFamily="34" charset="0"/>
              </a:rPr>
              <a:t>2013 </a:t>
            </a:r>
            <a:r>
              <a:rPr lang="en-US" sz="900" dirty="0">
                <a:latin typeface="Calibri" panose="020F0502020204030204" pitchFamily="34" charset="0"/>
              </a:rPr>
              <a:t>SHB All Rights Reserved</a:t>
            </a:r>
            <a:endParaRPr lang="zh-CN" altLang="en-US" sz="900" dirty="0">
              <a:latin typeface="Calibri" panose="020F0502020204030204" pitchFamily="34" charset="0"/>
            </a:endParaRPr>
          </a:p>
        </p:txBody>
      </p:sp>
      <p:sp>
        <p:nvSpPr>
          <p:cNvPr id="13" name="Slide Number Placeholder 5"/>
          <p:cNvSpPr>
            <a:spLocks noGrp="1"/>
          </p:cNvSpPr>
          <p:nvPr>
            <p:ph type="sldNum" sz="quarter" idx="4294967295"/>
          </p:nvPr>
        </p:nvSpPr>
        <p:spPr>
          <a:xfrm>
            <a:off x="7042493" y="6453188"/>
            <a:ext cx="1888941" cy="365125"/>
          </a:xfrm>
          <a:prstGeom prst="rect">
            <a:avLst/>
          </a:prstGeom>
        </p:spPr>
        <p:txBody>
          <a:bodyPr/>
          <a:lstStyle/>
          <a:p>
            <a:r>
              <a:rPr lang="zh-CN" altLang="en-US" sz="900" dirty="0" smtClean="0">
                <a:solidFill>
                  <a:schemeClr val="tx1"/>
                </a:solidFill>
                <a:latin typeface="微软雅黑" panose="020B0503020204020204" pitchFamily="34" charset="-122"/>
                <a:ea typeface="微软雅黑" panose="020B0503020204020204" pitchFamily="34" charset="-122"/>
              </a:rPr>
              <a:t>第</a:t>
            </a:r>
            <a:r>
              <a:rPr lang="en-US" altLang="zh-CN" sz="900" dirty="0" smtClean="0">
                <a:solidFill>
                  <a:schemeClr val="tx1"/>
                </a:solidFill>
                <a:latin typeface="微软雅黑" panose="020B0503020204020204" pitchFamily="34" charset="-122"/>
                <a:ea typeface="微软雅黑" panose="020B0503020204020204" pitchFamily="34" charset="-122"/>
              </a:rPr>
              <a:t>4</a:t>
            </a:r>
            <a:r>
              <a:rPr lang="zh-CN" altLang="en-US" sz="900" dirty="0" smtClean="0">
                <a:solidFill>
                  <a:schemeClr val="tx1"/>
                </a:solidFill>
                <a:latin typeface="微软雅黑" panose="020B0503020204020204" pitchFamily="34" charset="-122"/>
                <a:ea typeface="微软雅黑" panose="020B0503020204020204" pitchFamily="34" charset="-122"/>
              </a:rPr>
              <a:t>页</a:t>
            </a:r>
            <a:endParaRPr lang="zh-CN" altLang="en-US" sz="900" dirty="0">
              <a:solidFill>
                <a:schemeClr val="tx1"/>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82628" y="364581"/>
            <a:ext cx="1748806" cy="429644"/>
          </a:xfrm>
          <a:prstGeom prst="rect">
            <a:avLst/>
          </a:prstGeom>
        </p:spPr>
      </p:pic>
      <p:graphicFrame>
        <p:nvGraphicFramePr>
          <p:cNvPr id="10" name="内容占位符 7"/>
          <p:cNvGraphicFramePr>
            <a:graphicFrameLocks/>
          </p:cNvGraphicFramePr>
          <p:nvPr>
            <p:extLst>
              <p:ext uri="{D42A27DB-BD31-4B8C-83A1-F6EECF244321}">
                <p14:modId xmlns:p14="http://schemas.microsoft.com/office/powerpoint/2010/main" val="162314826"/>
              </p:ext>
            </p:extLst>
          </p:nvPr>
        </p:nvGraphicFramePr>
        <p:xfrm>
          <a:off x="457200" y="1285860"/>
          <a:ext cx="8229600" cy="47275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068772516"/>
      </p:ext>
    </p:extLst>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16606" y="365128"/>
            <a:ext cx="8199810" cy="686838"/>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1800" b="1"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cs typeface="+mj-cs"/>
              </a:rPr>
              <a:t>什么是大数据</a:t>
            </a:r>
            <a:endParaRPr kumimoji="0" lang="en-US" sz="1800" b="1"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endParaRPr>
          </a:p>
        </p:txBody>
      </p:sp>
      <p:sp>
        <p:nvSpPr>
          <p:cNvPr id="5" name="直接连接符 18"/>
          <p:cNvSpPr>
            <a:spLocks noChangeShapeType="1"/>
          </p:cNvSpPr>
          <p:nvPr/>
        </p:nvSpPr>
        <p:spPr bwMode="auto">
          <a:xfrm flipV="1">
            <a:off x="0" y="1051966"/>
            <a:ext cx="9144000" cy="547"/>
          </a:xfrm>
          <a:prstGeom prst="line">
            <a:avLst/>
          </a:prstGeom>
          <a:noFill/>
          <a:ln w="9525" cap="flat"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TextBox 11"/>
          <p:cNvSpPr txBox="1">
            <a:spLocks noChangeArrowheads="1"/>
          </p:cNvSpPr>
          <p:nvPr/>
        </p:nvSpPr>
        <p:spPr bwMode="auto">
          <a:xfrm>
            <a:off x="116606" y="6521450"/>
            <a:ext cx="17478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sz="900" dirty="0" smtClean="0">
                <a:latin typeface="Calibri" panose="020F0502020204030204" pitchFamily="34" charset="0"/>
              </a:rPr>
              <a:t>2013 </a:t>
            </a:r>
            <a:r>
              <a:rPr lang="en-US" sz="900" dirty="0">
                <a:latin typeface="Calibri" panose="020F0502020204030204" pitchFamily="34" charset="0"/>
              </a:rPr>
              <a:t>SHB All Rights Reserved</a:t>
            </a:r>
            <a:endParaRPr lang="zh-CN" altLang="en-US" sz="900" dirty="0">
              <a:latin typeface="Calibri" panose="020F0502020204030204" pitchFamily="34" charset="0"/>
            </a:endParaRPr>
          </a:p>
        </p:txBody>
      </p:sp>
      <p:sp>
        <p:nvSpPr>
          <p:cNvPr id="13" name="Slide Number Placeholder 5"/>
          <p:cNvSpPr>
            <a:spLocks noGrp="1"/>
          </p:cNvSpPr>
          <p:nvPr>
            <p:ph type="sldNum" sz="quarter" idx="4294967295"/>
          </p:nvPr>
        </p:nvSpPr>
        <p:spPr>
          <a:xfrm>
            <a:off x="7042493" y="6453188"/>
            <a:ext cx="1888941" cy="365125"/>
          </a:xfrm>
          <a:prstGeom prst="rect">
            <a:avLst/>
          </a:prstGeom>
        </p:spPr>
        <p:txBody>
          <a:bodyPr/>
          <a:lstStyle/>
          <a:p>
            <a:r>
              <a:rPr lang="zh-CN" altLang="en-US" sz="900" dirty="0" smtClean="0">
                <a:solidFill>
                  <a:schemeClr val="tx1"/>
                </a:solidFill>
                <a:latin typeface="微软雅黑" panose="020B0503020204020204" pitchFamily="34" charset="-122"/>
                <a:ea typeface="微软雅黑" panose="020B0503020204020204" pitchFamily="34" charset="-122"/>
              </a:rPr>
              <a:t>第</a:t>
            </a:r>
            <a:r>
              <a:rPr lang="en-US" altLang="zh-CN" sz="900" dirty="0" smtClean="0">
                <a:solidFill>
                  <a:schemeClr val="tx1"/>
                </a:solidFill>
                <a:latin typeface="微软雅黑" panose="020B0503020204020204" pitchFamily="34" charset="-122"/>
                <a:ea typeface="微软雅黑" panose="020B0503020204020204" pitchFamily="34" charset="-122"/>
              </a:rPr>
              <a:t>4</a:t>
            </a:r>
            <a:r>
              <a:rPr lang="zh-CN" altLang="en-US" sz="900" dirty="0" smtClean="0">
                <a:solidFill>
                  <a:schemeClr val="tx1"/>
                </a:solidFill>
                <a:latin typeface="微软雅黑" panose="020B0503020204020204" pitchFamily="34" charset="-122"/>
                <a:ea typeface="微软雅黑" panose="020B0503020204020204" pitchFamily="34" charset="-122"/>
              </a:rPr>
              <a:t>页</a:t>
            </a:r>
            <a:endParaRPr lang="zh-CN" altLang="en-US" sz="900" dirty="0">
              <a:solidFill>
                <a:schemeClr val="tx1"/>
              </a:solidFill>
              <a:latin typeface="微软雅黑" panose="020B0503020204020204" pitchFamily="34" charset="-122"/>
              <a:ea typeface="微软雅黑" panose="020B0503020204020204" pitchFamily="34" charset="-122"/>
            </a:endParaRPr>
          </a:p>
        </p:txBody>
      </p:sp>
      <p:sp>
        <p:nvSpPr>
          <p:cNvPr id="14" name="副标题 2"/>
          <p:cNvSpPr txBox="1">
            <a:spLocks/>
          </p:cNvSpPr>
          <p:nvPr/>
        </p:nvSpPr>
        <p:spPr>
          <a:xfrm>
            <a:off x="467544" y="1340768"/>
            <a:ext cx="3384376" cy="4968552"/>
          </a:xfrm>
          <a:prstGeom prst="rect">
            <a:avLst/>
          </a:prstGeom>
          <a:noFill/>
          <a:effectLst/>
        </p:spPr>
        <p:style>
          <a:lnRef idx="0">
            <a:schemeClr val="accent1"/>
          </a:lnRef>
          <a:fillRef idx="3">
            <a:schemeClr val="accent1"/>
          </a:fillRef>
          <a:effectRef idx="3">
            <a:schemeClr val="accent1"/>
          </a:effectRef>
          <a:fontRef idx="minor">
            <a:schemeClr val="lt1"/>
          </a:fontRef>
        </p:style>
        <p:txBody>
          <a:bodyPr vert="horz" lIns="91440" tIns="45720" rIns="91440" bIns="45720" rtlCol="0">
            <a:normAutofit fontScale="47500" lnSpcReduction="20000"/>
          </a:bodyPr>
          <a:lstStyle/>
          <a:p>
            <a:pPr lvl="0">
              <a:lnSpc>
                <a:spcPct val="200000"/>
              </a:lnSpc>
              <a:spcBef>
                <a:spcPts val="24"/>
              </a:spcBef>
              <a:spcAft>
                <a:spcPts val="24"/>
              </a:spcAft>
              <a:defRPr/>
            </a:pPr>
            <a:r>
              <a:rPr lang="zh-CN" altLang="en-US" dirty="0" smtClean="0">
                <a:solidFill>
                  <a:schemeClr val="tx1"/>
                </a:solidFill>
                <a:latin typeface="微软雅黑" panose="020B0503020204020204" pitchFamily="34" charset="-122"/>
                <a:ea typeface="微软雅黑" panose="020B0503020204020204" pitchFamily="34" charset="-122"/>
              </a:rPr>
              <a:t>       </a:t>
            </a:r>
            <a:r>
              <a:rPr lang="zh-CN" altLang="en-US" sz="2900" dirty="0" smtClean="0">
                <a:solidFill>
                  <a:schemeClr val="tx1"/>
                </a:solidFill>
                <a:latin typeface="微软雅黑" panose="020B0503020204020204" pitchFamily="34" charset="-122"/>
                <a:ea typeface="微软雅黑" panose="020B0503020204020204" pitchFamily="34" charset="-122"/>
              </a:rPr>
              <a:t>大数据</a:t>
            </a:r>
            <a:r>
              <a:rPr lang="en-US" altLang="zh-CN" sz="2900" dirty="0" smtClean="0">
                <a:solidFill>
                  <a:schemeClr val="tx1"/>
                </a:solidFill>
                <a:latin typeface="微软雅黑" panose="020B0503020204020204" pitchFamily="34" charset="-122"/>
                <a:ea typeface="微软雅黑" panose="020B0503020204020204" pitchFamily="34" charset="-122"/>
              </a:rPr>
              <a:t>(big data)</a:t>
            </a:r>
            <a:r>
              <a:rPr lang="zh-CN" altLang="en-US" sz="2900" dirty="0" smtClean="0">
                <a:solidFill>
                  <a:schemeClr val="tx1"/>
                </a:solidFill>
                <a:latin typeface="微软雅黑" panose="020B0503020204020204" pitchFamily="34" charset="-122"/>
                <a:ea typeface="微软雅黑" panose="020B0503020204020204" pitchFamily="34" charset="-122"/>
              </a:rPr>
              <a:t>，或称巨量资料，指的是所涉及的资料量规模巨大到无法透过目前主流软件工具，在合理时间内达到撷取、管理、处理、并整理成为帮助企业经营决策更积极目的的资讯。</a:t>
            </a:r>
            <a:endParaRPr lang="en-US" altLang="zh-CN" sz="2900" dirty="0" smtClean="0">
              <a:solidFill>
                <a:schemeClr val="tx1"/>
              </a:solidFill>
              <a:latin typeface="微软雅黑" panose="020B0503020204020204" pitchFamily="34" charset="-122"/>
              <a:ea typeface="微软雅黑" panose="020B0503020204020204" pitchFamily="34" charset="-122"/>
            </a:endParaRPr>
          </a:p>
          <a:p>
            <a:pPr lvl="0">
              <a:lnSpc>
                <a:spcPct val="200000"/>
              </a:lnSpc>
              <a:spcBef>
                <a:spcPts val="24"/>
              </a:spcBef>
              <a:spcAft>
                <a:spcPts val="24"/>
              </a:spcAft>
              <a:defRPr/>
            </a:pPr>
            <a:r>
              <a:rPr lang="zh-CN" altLang="en-US" sz="2900" dirty="0" smtClean="0"/>
              <a:t>工信</a:t>
            </a:r>
            <a:r>
              <a:rPr lang="zh-CN" altLang="en-US" sz="2900" dirty="0" smtClean="0">
                <a:solidFill>
                  <a:schemeClr val="tx1"/>
                </a:solidFill>
                <a:latin typeface="微软雅黑" panose="020B0503020204020204" pitchFamily="34" charset="-122"/>
                <a:ea typeface="微软雅黑" panose="020B0503020204020204" pitchFamily="34" charset="-122"/>
              </a:rPr>
              <a:t>部发布的物联网“十二五”规划上，把信息处理技术作为</a:t>
            </a:r>
            <a:r>
              <a:rPr lang="en-US" altLang="zh-CN" sz="2900" dirty="0" smtClean="0">
                <a:solidFill>
                  <a:schemeClr val="tx1"/>
                </a:solidFill>
                <a:latin typeface="微软雅黑" panose="020B0503020204020204" pitchFamily="34" charset="-122"/>
                <a:ea typeface="微软雅黑" panose="020B0503020204020204" pitchFamily="34" charset="-122"/>
              </a:rPr>
              <a:t>4</a:t>
            </a:r>
            <a:r>
              <a:rPr lang="zh-CN" altLang="en-US" sz="2900" dirty="0" smtClean="0">
                <a:solidFill>
                  <a:schemeClr val="tx1"/>
                </a:solidFill>
                <a:latin typeface="微软雅黑" panose="020B0503020204020204" pitchFamily="34" charset="-122"/>
                <a:ea typeface="微软雅黑" panose="020B0503020204020204" pitchFamily="34" charset="-122"/>
              </a:rPr>
              <a:t>项关键技术创新工程之一被提出来，其中包括了海量数据存储、数据挖掘、图像视频智能分析，这都是大数据的重要组成部分。而另外</a:t>
            </a:r>
            <a:r>
              <a:rPr lang="en-US" altLang="zh-CN" sz="2900" dirty="0" smtClean="0">
                <a:solidFill>
                  <a:schemeClr val="tx1"/>
                </a:solidFill>
                <a:latin typeface="微软雅黑" panose="020B0503020204020204" pitchFamily="34" charset="-122"/>
                <a:ea typeface="微软雅黑" panose="020B0503020204020204" pitchFamily="34" charset="-122"/>
              </a:rPr>
              <a:t>3</a:t>
            </a:r>
            <a:r>
              <a:rPr lang="zh-CN" altLang="en-US" sz="2900" dirty="0" smtClean="0">
                <a:solidFill>
                  <a:schemeClr val="tx1"/>
                </a:solidFill>
                <a:latin typeface="微软雅黑" panose="020B0503020204020204" pitchFamily="34" charset="-122"/>
                <a:ea typeface="微软雅黑" panose="020B0503020204020204" pitchFamily="34" charset="-122"/>
              </a:rPr>
              <a:t>项信息感知技术、信息传输技术、信息安全技术，也与“大数据”密切相关。</a:t>
            </a:r>
          </a:p>
          <a:p>
            <a:pPr lvl="0">
              <a:lnSpc>
                <a:spcPct val="200000"/>
              </a:lnSpc>
              <a:spcBef>
                <a:spcPts val="24"/>
              </a:spcBef>
              <a:spcAft>
                <a:spcPts val="24"/>
              </a:spcAft>
              <a:defRPr/>
            </a:pPr>
            <a:r>
              <a:rPr lang="zh-CN" altLang="en-US" dirty="0" smtClean="0">
                <a:solidFill>
                  <a:schemeClr val="tx1"/>
                </a:solidFill>
                <a:latin typeface="微软雅黑" panose="020B0503020204020204" pitchFamily="34" charset="-122"/>
                <a:ea typeface="微软雅黑" panose="020B0503020204020204" pitchFamily="34" charset="-122"/>
              </a:rPr>
              <a:t>       </a:t>
            </a:r>
            <a:endParaRPr kumimoji="0" lang="zh-CN" altLang="en-US" sz="1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endParaRPr>
          </a:p>
        </p:txBody>
      </p:sp>
      <p:sp>
        <p:nvSpPr>
          <p:cNvPr id="15" name="矩形 45"/>
          <p:cNvSpPr/>
          <p:nvPr/>
        </p:nvSpPr>
        <p:spPr>
          <a:xfrm>
            <a:off x="323528" y="1340768"/>
            <a:ext cx="3816424" cy="496855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82628" y="364581"/>
            <a:ext cx="1748806" cy="429644"/>
          </a:xfrm>
          <a:prstGeom prst="rect">
            <a:avLst/>
          </a:prstGeom>
        </p:spPr>
      </p:pic>
      <p:pic>
        <p:nvPicPr>
          <p:cNvPr id="18" name="图片 17" descr="大数据平台框架.jpg"/>
          <p:cNvPicPr>
            <a:picLocks noChangeAspect="1"/>
          </p:cNvPicPr>
          <p:nvPr/>
        </p:nvPicPr>
        <p:blipFill>
          <a:blip r:embed="rId4" cstate="print"/>
          <a:stretch>
            <a:fillRect/>
          </a:stretch>
        </p:blipFill>
        <p:spPr>
          <a:xfrm>
            <a:off x="4932040" y="1412776"/>
            <a:ext cx="3752850" cy="4914900"/>
          </a:xfrm>
          <a:prstGeom prst="rect">
            <a:avLst/>
          </a:prstGeom>
        </p:spPr>
      </p:pic>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16606" y="365128"/>
            <a:ext cx="8199810" cy="686838"/>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1800" b="1"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cs typeface="+mj-cs"/>
              </a:rPr>
              <a:t>大数据时代的机遇</a:t>
            </a:r>
            <a:endParaRPr kumimoji="0" lang="en-US" sz="1800" b="1"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endParaRPr>
          </a:p>
        </p:txBody>
      </p:sp>
      <p:sp>
        <p:nvSpPr>
          <p:cNvPr id="5" name="直接连接符 18"/>
          <p:cNvSpPr>
            <a:spLocks noChangeShapeType="1"/>
          </p:cNvSpPr>
          <p:nvPr/>
        </p:nvSpPr>
        <p:spPr bwMode="auto">
          <a:xfrm flipV="1">
            <a:off x="0" y="1051966"/>
            <a:ext cx="9144000" cy="547"/>
          </a:xfrm>
          <a:prstGeom prst="line">
            <a:avLst/>
          </a:prstGeom>
          <a:noFill/>
          <a:ln w="9525" cap="flat"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TextBox 11"/>
          <p:cNvSpPr txBox="1">
            <a:spLocks noChangeArrowheads="1"/>
          </p:cNvSpPr>
          <p:nvPr/>
        </p:nvSpPr>
        <p:spPr bwMode="auto">
          <a:xfrm>
            <a:off x="116606" y="6521450"/>
            <a:ext cx="17478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sz="900" dirty="0" smtClean="0">
                <a:latin typeface="Calibri" panose="020F0502020204030204" pitchFamily="34" charset="0"/>
              </a:rPr>
              <a:t>2013 </a:t>
            </a:r>
            <a:r>
              <a:rPr lang="en-US" sz="900" dirty="0">
                <a:latin typeface="Calibri" panose="020F0502020204030204" pitchFamily="34" charset="0"/>
              </a:rPr>
              <a:t>SHB All Rights Reserved</a:t>
            </a:r>
            <a:endParaRPr lang="zh-CN" altLang="en-US" sz="900" dirty="0">
              <a:latin typeface="Calibri" panose="020F0502020204030204" pitchFamily="34" charset="0"/>
            </a:endParaRPr>
          </a:p>
        </p:txBody>
      </p:sp>
      <p:sp>
        <p:nvSpPr>
          <p:cNvPr id="13" name="Slide Number Placeholder 5"/>
          <p:cNvSpPr>
            <a:spLocks noGrp="1"/>
          </p:cNvSpPr>
          <p:nvPr>
            <p:ph type="sldNum" sz="quarter" idx="4294967295"/>
          </p:nvPr>
        </p:nvSpPr>
        <p:spPr>
          <a:xfrm>
            <a:off x="7042493" y="6453188"/>
            <a:ext cx="1888941" cy="365125"/>
          </a:xfrm>
          <a:prstGeom prst="rect">
            <a:avLst/>
          </a:prstGeom>
        </p:spPr>
        <p:txBody>
          <a:bodyPr/>
          <a:lstStyle/>
          <a:p>
            <a:r>
              <a:rPr lang="zh-CN" altLang="en-US" sz="900" dirty="0" smtClean="0">
                <a:solidFill>
                  <a:schemeClr val="tx1"/>
                </a:solidFill>
                <a:latin typeface="微软雅黑" panose="020B0503020204020204" pitchFamily="34" charset="-122"/>
                <a:ea typeface="微软雅黑" panose="020B0503020204020204" pitchFamily="34" charset="-122"/>
              </a:rPr>
              <a:t>第</a:t>
            </a:r>
            <a:r>
              <a:rPr lang="en-US" altLang="zh-CN" sz="900" dirty="0" smtClean="0">
                <a:solidFill>
                  <a:schemeClr val="tx1"/>
                </a:solidFill>
                <a:latin typeface="微软雅黑" panose="020B0503020204020204" pitchFamily="34" charset="-122"/>
                <a:ea typeface="微软雅黑" panose="020B0503020204020204" pitchFamily="34" charset="-122"/>
              </a:rPr>
              <a:t>4</a:t>
            </a:r>
            <a:r>
              <a:rPr lang="zh-CN" altLang="en-US" sz="900" dirty="0" smtClean="0">
                <a:solidFill>
                  <a:schemeClr val="tx1"/>
                </a:solidFill>
                <a:latin typeface="微软雅黑" panose="020B0503020204020204" pitchFamily="34" charset="-122"/>
                <a:ea typeface="微软雅黑" panose="020B0503020204020204" pitchFamily="34" charset="-122"/>
              </a:rPr>
              <a:t>页</a:t>
            </a:r>
            <a:endParaRPr lang="zh-CN" altLang="en-US" sz="900" dirty="0">
              <a:solidFill>
                <a:schemeClr val="tx1"/>
              </a:solidFill>
              <a:latin typeface="微软雅黑" panose="020B0503020204020204" pitchFamily="34" charset="-122"/>
              <a:ea typeface="微软雅黑" panose="020B0503020204020204" pitchFamily="34" charset="-122"/>
            </a:endParaRPr>
          </a:p>
        </p:txBody>
      </p:sp>
      <p:sp>
        <p:nvSpPr>
          <p:cNvPr id="14" name="副标题 2"/>
          <p:cNvSpPr txBox="1">
            <a:spLocks/>
          </p:cNvSpPr>
          <p:nvPr/>
        </p:nvSpPr>
        <p:spPr>
          <a:xfrm>
            <a:off x="467544" y="1125291"/>
            <a:ext cx="8208912" cy="2880319"/>
          </a:xfrm>
          <a:prstGeom prst="rect">
            <a:avLst/>
          </a:prstGeom>
          <a:noFill/>
          <a:effectLst/>
        </p:spPr>
        <p:style>
          <a:lnRef idx="0">
            <a:schemeClr val="accent1"/>
          </a:lnRef>
          <a:fillRef idx="3">
            <a:schemeClr val="accent1"/>
          </a:fillRef>
          <a:effectRef idx="3">
            <a:schemeClr val="accent1"/>
          </a:effectRef>
          <a:fontRef idx="minor">
            <a:schemeClr val="lt1"/>
          </a:fontRef>
        </p:style>
        <p:txBody>
          <a:bodyPr vert="horz" lIns="91440" tIns="45720" rIns="91440" bIns="45720" rtlCol="0">
            <a:normAutofit/>
          </a:bodyPr>
          <a:lstStyle/>
          <a:p>
            <a:pPr lvl="0">
              <a:lnSpc>
                <a:spcPct val="200000"/>
              </a:lnSpc>
              <a:spcBef>
                <a:spcPts val="24"/>
              </a:spcBef>
              <a:spcAft>
                <a:spcPts val="24"/>
              </a:spcAft>
              <a:defRPr/>
            </a:pPr>
            <a:r>
              <a:rPr lang="zh-CN" altLang="en-US" dirty="0">
                <a:solidFill>
                  <a:schemeClr val="tx1"/>
                </a:solidFill>
                <a:latin typeface="微软雅黑" panose="020B0503020204020204" pitchFamily="34" charset="-122"/>
                <a:ea typeface="微软雅黑" panose="020B0503020204020204" pitchFamily="34" charset="-122"/>
              </a:rPr>
              <a:t> </a:t>
            </a:r>
            <a:r>
              <a:rPr lang="zh-CN" altLang="en-US" dirty="0" smtClean="0">
                <a:solidFill>
                  <a:schemeClr val="tx1"/>
                </a:solidFill>
                <a:latin typeface="微软雅黑" panose="020B0503020204020204" pitchFamily="34" charset="-122"/>
                <a:ea typeface="微软雅黑" panose="020B0503020204020204" pitchFamily="34" charset="-122"/>
              </a:rPr>
              <a:t>     </a:t>
            </a:r>
            <a:r>
              <a:rPr lang="en-US" altLang="zh-CN" dirty="0" smtClean="0">
                <a:solidFill>
                  <a:schemeClr val="tx1"/>
                </a:solidFill>
                <a:latin typeface="微软雅黑" panose="020B0503020204020204" pitchFamily="34" charset="-122"/>
                <a:ea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rPr>
              <a:t>华尔街日报</a:t>
            </a:r>
            <a:r>
              <a:rPr lang="en-US" altLang="zh-CN" dirty="0">
                <a:solidFill>
                  <a:schemeClr val="tx1"/>
                </a:solidFill>
                <a:latin typeface="微软雅黑" panose="020B0503020204020204" pitchFamily="34" charset="-122"/>
                <a:ea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rPr>
              <a:t>将大数据时代、智能化生产和无线网络革命称为引领未来繁荣的三大技术变革。麦肯锡公司的报告指出数据是一种生产资料，大数据是下一个创新、竞争、生产力提高的前沿；</a:t>
            </a:r>
          </a:p>
          <a:p>
            <a:pPr lvl="0">
              <a:lnSpc>
                <a:spcPct val="200000"/>
              </a:lnSpc>
              <a:spcBef>
                <a:spcPts val="24"/>
              </a:spcBef>
              <a:spcAft>
                <a:spcPts val="24"/>
              </a:spcAft>
              <a:defRPr/>
            </a:pPr>
            <a:r>
              <a:rPr lang="zh-CN" altLang="en-US" dirty="0" smtClean="0">
                <a:solidFill>
                  <a:schemeClr val="tx1"/>
                </a:solidFill>
                <a:latin typeface="微软雅黑" panose="020B0503020204020204" pitchFamily="34" charset="-122"/>
                <a:ea typeface="微软雅黑" panose="020B0503020204020204" pitchFamily="34" charset="-122"/>
              </a:rPr>
              <a:t>       世界</a:t>
            </a:r>
            <a:r>
              <a:rPr lang="zh-CN" altLang="en-US" dirty="0">
                <a:solidFill>
                  <a:schemeClr val="tx1"/>
                </a:solidFill>
                <a:latin typeface="微软雅黑" panose="020B0503020204020204" pitchFamily="34" charset="-122"/>
                <a:ea typeface="微软雅黑" panose="020B0503020204020204" pitchFamily="34" charset="-122"/>
              </a:rPr>
              <a:t>经济论坛的报告认定大数据为新财富，价值堪比石油。因此，发达国家纷纷将开发利用大数据作为夺取新一轮竞争制高点的重要抓手。</a:t>
            </a:r>
            <a:endParaRPr kumimoji="0" lang="zh-CN" altLang="en-US" sz="1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endParaRPr>
          </a:p>
        </p:txBody>
      </p:sp>
      <p:sp>
        <p:nvSpPr>
          <p:cNvPr id="15" name="矩形 45"/>
          <p:cNvSpPr/>
          <p:nvPr/>
        </p:nvSpPr>
        <p:spPr>
          <a:xfrm>
            <a:off x="323528" y="1124744"/>
            <a:ext cx="8496944" cy="288086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344121" y="4237881"/>
            <a:ext cx="8476351" cy="2121228"/>
            <a:chOff x="323528" y="1322387"/>
            <a:chExt cx="8476351" cy="2121228"/>
          </a:xfrm>
        </p:grpSpPr>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528" y="1322387"/>
              <a:ext cx="3712417" cy="2120400"/>
            </a:xfrm>
            <a:prstGeom prst="rect">
              <a:avLst/>
            </a:prstGeom>
          </p:spPr>
        </p:pic>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l="1963" t="9731" r="2750" b="3535"/>
            <a:stretch/>
          </p:blipFill>
          <p:spPr>
            <a:xfrm>
              <a:off x="4216511" y="1322387"/>
              <a:ext cx="4583368" cy="2121228"/>
            </a:xfrm>
            <a:prstGeom prst="rect">
              <a:avLst/>
            </a:prstGeom>
          </p:spPr>
        </p:pic>
      </p:grpSp>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82628" y="364581"/>
            <a:ext cx="1748806" cy="429644"/>
          </a:xfrm>
          <a:prstGeom prst="rect">
            <a:avLst/>
          </a:prstGeom>
        </p:spPr>
      </p:pic>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直接连接符 18"/>
          <p:cNvSpPr>
            <a:spLocks noChangeShapeType="1"/>
          </p:cNvSpPr>
          <p:nvPr/>
        </p:nvSpPr>
        <p:spPr bwMode="auto">
          <a:xfrm flipV="1">
            <a:off x="0" y="1051966"/>
            <a:ext cx="9144000" cy="547"/>
          </a:xfrm>
          <a:prstGeom prst="line">
            <a:avLst/>
          </a:prstGeom>
          <a:noFill/>
          <a:ln w="9525" cap="flat"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 name="Rectangle 2"/>
          <p:cNvSpPr txBox="1">
            <a:spLocks noChangeArrowheads="1"/>
          </p:cNvSpPr>
          <p:nvPr/>
        </p:nvSpPr>
        <p:spPr>
          <a:xfrm>
            <a:off x="116606" y="365128"/>
            <a:ext cx="8199810" cy="686838"/>
          </a:xfrm>
          <a:prstGeom prst="rect">
            <a:avLst/>
          </a:prstGeom>
        </p:spPr>
        <p:txBody>
          <a:bodyPr vert="horz" lIns="91440" tIns="45720" rIns="91440" bIns="45720" rtlCol="0" anchor="ctr">
            <a:normAutofit/>
          </a:bodyPr>
          <a:lstStyle/>
          <a:p>
            <a:pPr lvl="0">
              <a:spcBef>
                <a:spcPct val="0"/>
              </a:spcBef>
              <a:defRPr/>
            </a:pPr>
            <a:r>
              <a:rPr lang="zh-CN" altLang="en-US" b="1" dirty="0">
                <a:latin typeface="微软雅黑" pitchFamily="34" charset="-122"/>
                <a:ea typeface="微软雅黑" pitchFamily="34" charset="-122"/>
                <a:cs typeface="+mj-cs"/>
              </a:rPr>
              <a:t>大数据技术运用存在的困难与</a:t>
            </a:r>
            <a:r>
              <a:rPr lang="zh-CN" altLang="en-US" b="1" dirty="0" smtClean="0">
                <a:latin typeface="微软雅黑" pitchFamily="34" charset="-122"/>
                <a:ea typeface="微软雅黑" pitchFamily="34" charset="-122"/>
                <a:cs typeface="+mj-cs"/>
              </a:rPr>
              <a:t>挑战</a:t>
            </a:r>
            <a:endParaRPr kumimoji="0" lang="en-US" sz="1800" b="1"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endParaRPr>
          </a:p>
        </p:txBody>
      </p:sp>
      <p:graphicFrame>
        <p:nvGraphicFramePr>
          <p:cNvPr id="16" name="Diagram 19"/>
          <p:cNvGraphicFramePr/>
          <p:nvPr>
            <p:extLst>
              <p:ext uri="{D42A27DB-BD31-4B8C-83A1-F6EECF244321}">
                <p14:modId xmlns:p14="http://schemas.microsoft.com/office/powerpoint/2010/main" val="1825006188"/>
              </p:ext>
            </p:extLst>
          </p:nvPr>
        </p:nvGraphicFramePr>
        <p:xfrm>
          <a:off x="2639072" y="1679611"/>
          <a:ext cx="3877144" cy="40536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7" name="Rectangle 20"/>
          <p:cNvSpPr/>
          <p:nvPr/>
        </p:nvSpPr>
        <p:spPr>
          <a:xfrm>
            <a:off x="5076056" y="1188502"/>
            <a:ext cx="1642080" cy="1169551"/>
          </a:xfrm>
          <a:prstGeom prst="rect">
            <a:avLst/>
          </a:prstGeom>
        </p:spPr>
        <p:txBody>
          <a:bodyPr wrap="square">
            <a:spAutoFit/>
          </a:bodyPr>
          <a:lstStyle/>
          <a:p>
            <a:pPr fontAlgn="base">
              <a:spcBef>
                <a:spcPct val="0"/>
              </a:spcBef>
              <a:spcAft>
                <a:spcPct val="0"/>
              </a:spcAft>
            </a:pPr>
            <a:r>
              <a:rPr lang="zh-CN" altLang="en-US" sz="1400" dirty="0">
                <a:solidFill>
                  <a:prstClr val="black"/>
                </a:solidFill>
                <a:latin typeface="微软雅黑" pitchFamily="34" charset="-122"/>
                <a:ea typeface="微软雅黑" pitchFamily="34" charset="-122"/>
                <a:cs typeface="Arial" charset="0"/>
              </a:rPr>
              <a:t>要对来自网络包括物联网和机构信息系统的数据，必要时还可与历史数据对照</a:t>
            </a:r>
            <a:endParaRPr lang="en-US" altLang="zh-CN" sz="1400" dirty="0">
              <a:solidFill>
                <a:prstClr val="black"/>
              </a:solidFill>
              <a:latin typeface="微软雅黑" pitchFamily="34" charset="-122"/>
              <a:ea typeface="微软雅黑" pitchFamily="34" charset="-122"/>
              <a:cs typeface="Arial" charset="0"/>
            </a:endParaRPr>
          </a:p>
        </p:txBody>
      </p:sp>
      <p:sp>
        <p:nvSpPr>
          <p:cNvPr id="18" name="Rectangle 21"/>
          <p:cNvSpPr/>
          <p:nvPr/>
        </p:nvSpPr>
        <p:spPr>
          <a:xfrm>
            <a:off x="6314403" y="4005064"/>
            <a:ext cx="1456179" cy="1384995"/>
          </a:xfrm>
          <a:prstGeom prst="rect">
            <a:avLst/>
          </a:prstGeom>
        </p:spPr>
        <p:txBody>
          <a:bodyPr wrap="square">
            <a:spAutoFit/>
          </a:bodyPr>
          <a:lstStyle/>
          <a:p>
            <a:pPr fontAlgn="base">
              <a:spcBef>
                <a:spcPct val="0"/>
              </a:spcBef>
              <a:spcAft>
                <a:spcPct val="0"/>
              </a:spcAft>
            </a:pPr>
            <a:r>
              <a:rPr lang="zh-CN" altLang="en-US" sz="1400" dirty="0">
                <a:solidFill>
                  <a:prstClr val="black"/>
                </a:solidFill>
                <a:latin typeface="微软雅黑" pitchFamily="34" charset="-122"/>
                <a:ea typeface="微软雅黑" pitchFamily="34" charset="-122"/>
                <a:cs typeface="Arial" charset="0"/>
              </a:rPr>
              <a:t>要达到低成本、低能耗、高可靠性目标，通常要用到冗余配置、分布化和云计算技术</a:t>
            </a:r>
          </a:p>
        </p:txBody>
      </p:sp>
      <p:sp>
        <p:nvSpPr>
          <p:cNvPr id="19" name="Rectangle 22"/>
          <p:cNvSpPr/>
          <p:nvPr/>
        </p:nvSpPr>
        <p:spPr>
          <a:xfrm>
            <a:off x="2014436" y="5002000"/>
            <a:ext cx="2057452" cy="1384995"/>
          </a:xfrm>
          <a:prstGeom prst="rect">
            <a:avLst/>
          </a:prstGeom>
        </p:spPr>
        <p:txBody>
          <a:bodyPr wrap="square">
            <a:spAutoFit/>
          </a:bodyPr>
          <a:lstStyle/>
          <a:p>
            <a:pPr fontAlgn="base">
              <a:spcBef>
                <a:spcPct val="0"/>
              </a:spcBef>
              <a:spcAft>
                <a:spcPct val="0"/>
              </a:spcAft>
            </a:pPr>
            <a:r>
              <a:rPr lang="zh-CN" altLang="en-US" sz="1400" dirty="0">
                <a:solidFill>
                  <a:prstClr val="black"/>
                </a:solidFill>
                <a:latin typeface="微软雅黑" pitchFamily="34" charset="-122"/>
                <a:ea typeface="微软雅黑" pitchFamily="34" charset="-122"/>
                <a:cs typeface="Arial" charset="0"/>
              </a:rPr>
              <a:t>有些行业的数据涉及上百个参数，其复杂性不仅体现在数据样本本身，更体现在多源异构、多实体和多空间之间的交互</a:t>
            </a:r>
            <a:r>
              <a:rPr lang="zh-CN" altLang="en-US" sz="1400" dirty="0" smtClean="0">
                <a:solidFill>
                  <a:prstClr val="black"/>
                </a:solidFill>
                <a:latin typeface="微软雅黑" pitchFamily="34" charset="-122"/>
                <a:ea typeface="微软雅黑" pitchFamily="34" charset="-122"/>
                <a:cs typeface="Arial" charset="0"/>
              </a:rPr>
              <a:t>动态性</a:t>
            </a:r>
            <a:endParaRPr lang="zh-CN" altLang="en-US" sz="1400" dirty="0">
              <a:solidFill>
                <a:prstClr val="black"/>
              </a:solidFill>
              <a:latin typeface="微软雅黑" pitchFamily="34" charset="-122"/>
              <a:ea typeface="微软雅黑" pitchFamily="34" charset="-122"/>
              <a:cs typeface="Arial" charset="0"/>
            </a:endParaRPr>
          </a:p>
        </p:txBody>
      </p:sp>
      <p:sp>
        <p:nvSpPr>
          <p:cNvPr id="20" name="Rectangle 23"/>
          <p:cNvSpPr/>
          <p:nvPr/>
        </p:nvSpPr>
        <p:spPr>
          <a:xfrm>
            <a:off x="1331640" y="2706787"/>
            <a:ext cx="1357705" cy="954107"/>
          </a:xfrm>
          <a:prstGeom prst="rect">
            <a:avLst/>
          </a:prstGeom>
        </p:spPr>
        <p:txBody>
          <a:bodyPr wrap="square">
            <a:spAutoFit/>
          </a:bodyPr>
          <a:lstStyle/>
          <a:p>
            <a:pPr fontAlgn="base">
              <a:spcBef>
                <a:spcPct val="0"/>
              </a:spcBef>
              <a:spcAft>
                <a:spcPct val="0"/>
              </a:spcAft>
            </a:pPr>
            <a:r>
              <a:rPr lang="zh-CN" altLang="en-US" sz="1400" dirty="0">
                <a:solidFill>
                  <a:prstClr val="black"/>
                </a:solidFill>
                <a:latin typeface="微软雅黑" pitchFamily="34" charset="-122"/>
                <a:ea typeface="微软雅黑" pitchFamily="34" charset="-122"/>
                <a:cs typeface="Arial" charset="0"/>
              </a:rPr>
              <a:t>结果的可视化呈现，使结果更直观以便于洞察 </a:t>
            </a:r>
            <a:endParaRPr lang="en-US" altLang="zh-CN" sz="1400" dirty="0">
              <a:solidFill>
                <a:prstClr val="black"/>
              </a:solidFill>
              <a:latin typeface="微软雅黑" pitchFamily="34" charset="-122"/>
              <a:ea typeface="微软雅黑" pitchFamily="34" charset="-122"/>
              <a:cs typeface="Arial" charset="0"/>
            </a:endParaRPr>
          </a:p>
        </p:txBody>
      </p:sp>
      <p:sp>
        <p:nvSpPr>
          <p:cNvPr id="21" name="TextBox 11"/>
          <p:cNvSpPr txBox="1">
            <a:spLocks noChangeArrowheads="1"/>
          </p:cNvSpPr>
          <p:nvPr/>
        </p:nvSpPr>
        <p:spPr bwMode="auto">
          <a:xfrm>
            <a:off x="116606" y="6521450"/>
            <a:ext cx="17478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sz="900" dirty="0" smtClean="0">
                <a:latin typeface="Calibri" panose="020F0502020204030204" pitchFamily="34" charset="0"/>
              </a:rPr>
              <a:t>2013 </a:t>
            </a:r>
            <a:r>
              <a:rPr lang="en-US" sz="900" dirty="0">
                <a:latin typeface="Calibri" panose="020F0502020204030204" pitchFamily="34" charset="0"/>
              </a:rPr>
              <a:t>SHB All Rights Reserved</a:t>
            </a:r>
            <a:endParaRPr lang="zh-CN" altLang="en-US" sz="900" dirty="0">
              <a:latin typeface="Calibri" panose="020F0502020204030204" pitchFamily="34" charset="0"/>
            </a:endParaRPr>
          </a:p>
        </p:txBody>
      </p:sp>
      <p:sp>
        <p:nvSpPr>
          <p:cNvPr id="22" name="Slide Number Placeholder 5"/>
          <p:cNvSpPr>
            <a:spLocks noGrp="1"/>
          </p:cNvSpPr>
          <p:nvPr>
            <p:ph type="sldNum" sz="quarter" idx="4294967295"/>
          </p:nvPr>
        </p:nvSpPr>
        <p:spPr>
          <a:xfrm>
            <a:off x="7042493" y="6453188"/>
            <a:ext cx="1888941" cy="365125"/>
          </a:xfrm>
          <a:prstGeom prst="rect">
            <a:avLst/>
          </a:prstGeom>
        </p:spPr>
        <p:txBody>
          <a:bodyPr/>
          <a:lstStyle/>
          <a:p>
            <a:r>
              <a:rPr lang="zh-CN" altLang="en-US" sz="900" dirty="0" smtClean="0">
                <a:solidFill>
                  <a:schemeClr val="tx1"/>
                </a:solidFill>
                <a:latin typeface="微软雅黑" panose="020B0503020204020204" pitchFamily="34" charset="-122"/>
                <a:ea typeface="微软雅黑" panose="020B0503020204020204" pitchFamily="34" charset="-122"/>
              </a:rPr>
              <a:t>第</a:t>
            </a:r>
            <a:r>
              <a:rPr lang="en-US" altLang="zh-CN" sz="900" dirty="0">
                <a:solidFill>
                  <a:schemeClr val="tx1"/>
                </a:solidFill>
                <a:latin typeface="微软雅黑" panose="020B0503020204020204" pitchFamily="34" charset="-122"/>
                <a:ea typeface="微软雅黑" panose="020B0503020204020204" pitchFamily="34" charset="-122"/>
              </a:rPr>
              <a:t>5</a:t>
            </a:r>
            <a:r>
              <a:rPr lang="zh-CN" altLang="en-US" sz="900" dirty="0" smtClean="0">
                <a:solidFill>
                  <a:schemeClr val="tx1"/>
                </a:solidFill>
                <a:latin typeface="微软雅黑" panose="020B0503020204020204" pitchFamily="34" charset="-122"/>
                <a:ea typeface="微软雅黑" panose="020B0503020204020204" pitchFamily="34" charset="-122"/>
              </a:rPr>
              <a:t>页</a:t>
            </a:r>
            <a:endParaRPr lang="zh-CN" altLang="en-US" sz="900" dirty="0">
              <a:solidFill>
                <a:schemeClr val="tx1"/>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82628" y="364581"/>
            <a:ext cx="1748806" cy="429644"/>
          </a:xfrm>
          <a:prstGeom prst="rect">
            <a:avLst/>
          </a:prstGeom>
        </p:spPr>
      </p:pic>
    </p:spTree>
    <p:extLst>
      <p:ext uri="{BB962C8B-B14F-4D97-AF65-F5344CB8AC3E}">
        <p14:creationId xmlns:p14="http://schemas.microsoft.com/office/powerpoint/2010/main" val="17742172"/>
      </p:ext>
    </p:extLst>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直接连接符 18"/>
          <p:cNvSpPr>
            <a:spLocks noChangeShapeType="1"/>
          </p:cNvSpPr>
          <p:nvPr/>
        </p:nvSpPr>
        <p:spPr bwMode="auto">
          <a:xfrm flipV="1">
            <a:off x="0" y="1051966"/>
            <a:ext cx="9144000" cy="547"/>
          </a:xfrm>
          <a:prstGeom prst="line">
            <a:avLst/>
          </a:prstGeom>
          <a:noFill/>
          <a:ln w="9525" cap="flat"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TextBox 11"/>
          <p:cNvSpPr txBox="1">
            <a:spLocks noChangeArrowheads="1"/>
          </p:cNvSpPr>
          <p:nvPr/>
        </p:nvSpPr>
        <p:spPr bwMode="auto">
          <a:xfrm>
            <a:off x="116606" y="6521450"/>
            <a:ext cx="17478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sz="900" dirty="0" smtClean="0">
                <a:latin typeface="Calibri" panose="020F0502020204030204" pitchFamily="34" charset="0"/>
              </a:rPr>
              <a:t>2013 </a:t>
            </a:r>
            <a:r>
              <a:rPr lang="en-US" sz="900" dirty="0">
                <a:latin typeface="Calibri" panose="020F0502020204030204" pitchFamily="34" charset="0"/>
              </a:rPr>
              <a:t>SHB All Rights Reserved</a:t>
            </a:r>
            <a:endParaRPr lang="zh-CN" altLang="en-US" sz="900" dirty="0">
              <a:latin typeface="Calibri" panose="020F0502020204030204" pitchFamily="34" charset="0"/>
            </a:endParaRPr>
          </a:p>
        </p:txBody>
      </p:sp>
      <p:sp>
        <p:nvSpPr>
          <p:cNvPr id="13" name="Slide Number Placeholder 5"/>
          <p:cNvSpPr>
            <a:spLocks noGrp="1"/>
          </p:cNvSpPr>
          <p:nvPr>
            <p:ph type="sldNum" sz="quarter" idx="4294967295"/>
          </p:nvPr>
        </p:nvSpPr>
        <p:spPr>
          <a:xfrm>
            <a:off x="7042493" y="6453188"/>
            <a:ext cx="1888941" cy="365125"/>
          </a:xfrm>
          <a:prstGeom prst="rect">
            <a:avLst/>
          </a:prstGeom>
        </p:spPr>
        <p:txBody>
          <a:bodyPr/>
          <a:lstStyle/>
          <a:p>
            <a:r>
              <a:rPr lang="zh-CN" altLang="en-US" sz="900" dirty="0" smtClean="0">
                <a:solidFill>
                  <a:schemeClr val="tx1"/>
                </a:solidFill>
                <a:latin typeface="微软雅黑" panose="020B0503020204020204" pitchFamily="34" charset="-122"/>
                <a:ea typeface="微软雅黑" panose="020B0503020204020204" pitchFamily="34" charset="-122"/>
              </a:rPr>
              <a:t>第</a:t>
            </a:r>
            <a:r>
              <a:rPr lang="en-US" altLang="zh-CN" sz="900" dirty="0" smtClean="0">
                <a:solidFill>
                  <a:schemeClr val="tx1"/>
                </a:solidFill>
                <a:latin typeface="微软雅黑" panose="020B0503020204020204" pitchFamily="34" charset="-122"/>
                <a:ea typeface="微软雅黑" panose="020B0503020204020204" pitchFamily="34" charset="-122"/>
              </a:rPr>
              <a:t>4</a:t>
            </a:r>
            <a:r>
              <a:rPr lang="zh-CN" altLang="en-US" sz="900" dirty="0" smtClean="0">
                <a:solidFill>
                  <a:schemeClr val="tx1"/>
                </a:solidFill>
                <a:latin typeface="微软雅黑" panose="020B0503020204020204" pitchFamily="34" charset="-122"/>
                <a:ea typeface="微软雅黑" panose="020B0503020204020204" pitchFamily="34" charset="-122"/>
              </a:rPr>
              <a:t>页</a:t>
            </a:r>
            <a:endParaRPr lang="zh-CN" altLang="en-US" sz="900" dirty="0">
              <a:solidFill>
                <a:schemeClr val="tx1"/>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82628" y="364581"/>
            <a:ext cx="1748806" cy="429644"/>
          </a:xfrm>
          <a:prstGeom prst="rect">
            <a:avLst/>
          </a:prstGeom>
        </p:spPr>
      </p:pic>
      <p:graphicFrame>
        <p:nvGraphicFramePr>
          <p:cNvPr id="10" name="内容占位符 7"/>
          <p:cNvGraphicFramePr>
            <a:graphicFrameLocks/>
          </p:cNvGraphicFramePr>
          <p:nvPr>
            <p:extLst>
              <p:ext uri="{D42A27DB-BD31-4B8C-83A1-F6EECF244321}">
                <p14:modId xmlns:p14="http://schemas.microsoft.com/office/powerpoint/2010/main" val="162314826"/>
              </p:ext>
            </p:extLst>
          </p:nvPr>
        </p:nvGraphicFramePr>
        <p:xfrm>
          <a:off x="457200" y="1285860"/>
          <a:ext cx="8229600" cy="47275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068772516"/>
      </p:ext>
    </p:extLst>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直接连接符 18"/>
          <p:cNvSpPr>
            <a:spLocks noChangeShapeType="1"/>
          </p:cNvSpPr>
          <p:nvPr/>
        </p:nvSpPr>
        <p:spPr bwMode="auto">
          <a:xfrm flipV="1">
            <a:off x="0" y="1051966"/>
            <a:ext cx="9144000" cy="547"/>
          </a:xfrm>
          <a:prstGeom prst="line">
            <a:avLst/>
          </a:prstGeom>
          <a:noFill/>
          <a:ln w="9525" cap="flat"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 name="Rectangle 2"/>
          <p:cNvSpPr txBox="1">
            <a:spLocks noChangeArrowheads="1"/>
          </p:cNvSpPr>
          <p:nvPr/>
        </p:nvSpPr>
        <p:spPr>
          <a:xfrm>
            <a:off x="116606" y="365128"/>
            <a:ext cx="8199810" cy="686838"/>
          </a:xfrm>
          <a:prstGeom prst="rect">
            <a:avLst/>
          </a:prstGeom>
        </p:spPr>
        <p:txBody>
          <a:bodyPr vert="horz" lIns="91440" tIns="45720" rIns="91440" bIns="45720" rtlCol="0" anchor="ctr">
            <a:normAutofit/>
          </a:bodyPr>
          <a:lstStyle/>
          <a:p>
            <a:pPr lvl="0">
              <a:spcBef>
                <a:spcPct val="0"/>
              </a:spcBef>
              <a:defRPr/>
            </a:pPr>
            <a:r>
              <a:rPr kumimoji="0" lang="zh-CN" altLang="en-US" sz="1800" b="1"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cs typeface="+mj-cs"/>
              </a:rPr>
              <a:t>港口企业的发展应关注什么</a:t>
            </a:r>
            <a:endParaRPr kumimoji="0" lang="en-US" sz="1800" b="1"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endParaRPr>
          </a:p>
        </p:txBody>
      </p:sp>
      <p:sp>
        <p:nvSpPr>
          <p:cNvPr id="67" name="TextBox 11"/>
          <p:cNvSpPr txBox="1">
            <a:spLocks noChangeArrowheads="1"/>
          </p:cNvSpPr>
          <p:nvPr/>
        </p:nvSpPr>
        <p:spPr bwMode="auto">
          <a:xfrm>
            <a:off x="116606" y="6521450"/>
            <a:ext cx="17478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sz="900" dirty="0" smtClean="0">
                <a:latin typeface="Calibri" panose="020F0502020204030204" pitchFamily="34" charset="0"/>
              </a:rPr>
              <a:t>2013 </a:t>
            </a:r>
            <a:r>
              <a:rPr lang="en-US" sz="900" dirty="0">
                <a:latin typeface="Calibri" panose="020F0502020204030204" pitchFamily="34" charset="0"/>
              </a:rPr>
              <a:t>SHB All Rights Reserved</a:t>
            </a:r>
            <a:endParaRPr lang="zh-CN" altLang="en-US" sz="900" dirty="0">
              <a:latin typeface="Calibri" panose="020F0502020204030204" pitchFamily="34" charset="0"/>
            </a:endParaRPr>
          </a:p>
        </p:txBody>
      </p:sp>
      <p:sp>
        <p:nvSpPr>
          <p:cNvPr id="68" name="Slide Number Placeholder 5"/>
          <p:cNvSpPr>
            <a:spLocks noGrp="1"/>
          </p:cNvSpPr>
          <p:nvPr>
            <p:ph type="sldNum" sz="quarter" idx="4294967295"/>
          </p:nvPr>
        </p:nvSpPr>
        <p:spPr>
          <a:xfrm>
            <a:off x="7042493" y="6453188"/>
            <a:ext cx="1888941" cy="365125"/>
          </a:xfrm>
          <a:prstGeom prst="rect">
            <a:avLst/>
          </a:prstGeom>
        </p:spPr>
        <p:txBody>
          <a:bodyPr/>
          <a:lstStyle/>
          <a:p>
            <a:r>
              <a:rPr lang="zh-CN" altLang="en-US" sz="900" dirty="0" smtClean="0">
                <a:solidFill>
                  <a:schemeClr val="tx1"/>
                </a:solidFill>
                <a:latin typeface="微软雅黑" panose="020B0503020204020204" pitchFamily="34" charset="-122"/>
                <a:ea typeface="微软雅黑" panose="020B0503020204020204" pitchFamily="34" charset="-122"/>
              </a:rPr>
              <a:t>第</a:t>
            </a:r>
            <a:r>
              <a:rPr lang="en-US" altLang="zh-CN" sz="900" dirty="0">
                <a:solidFill>
                  <a:schemeClr val="tx1"/>
                </a:solidFill>
                <a:latin typeface="微软雅黑" panose="020B0503020204020204" pitchFamily="34" charset="-122"/>
                <a:ea typeface="微软雅黑" panose="020B0503020204020204" pitchFamily="34" charset="-122"/>
              </a:rPr>
              <a:t>6</a:t>
            </a:r>
            <a:r>
              <a:rPr lang="zh-CN" altLang="en-US" sz="900" dirty="0" smtClean="0">
                <a:solidFill>
                  <a:schemeClr val="tx1"/>
                </a:solidFill>
                <a:latin typeface="微软雅黑" panose="020B0503020204020204" pitchFamily="34" charset="-122"/>
                <a:ea typeface="微软雅黑" panose="020B0503020204020204" pitchFamily="34" charset="-122"/>
              </a:rPr>
              <a:t>页</a:t>
            </a:r>
            <a:endParaRPr lang="zh-CN" altLang="en-US" sz="900" dirty="0">
              <a:solidFill>
                <a:schemeClr val="tx1"/>
              </a:solidFill>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82628" y="364581"/>
            <a:ext cx="1748806" cy="429644"/>
          </a:xfrm>
          <a:prstGeom prst="rect">
            <a:avLst/>
          </a:prstGeom>
        </p:spPr>
      </p:pic>
      <p:sp>
        <p:nvSpPr>
          <p:cNvPr id="33" name="Text Box 23"/>
          <p:cNvSpPr txBox="1">
            <a:spLocks noChangeArrowheads="1"/>
          </p:cNvSpPr>
          <p:nvPr/>
        </p:nvSpPr>
        <p:spPr bwMode="gray">
          <a:xfrm>
            <a:off x="7251995" y="6381908"/>
            <a:ext cx="976842" cy="330072"/>
          </a:xfrm>
          <a:prstGeom prst="rect">
            <a:avLst/>
          </a:prstGeom>
          <a:noFill/>
          <a:ln w="9525" algn="ctr">
            <a:noFill/>
            <a:miter lim="800000"/>
            <a:headEnd/>
            <a:tailEnd/>
          </a:ln>
        </p:spPr>
        <p:txBody>
          <a:bodyPr wrap="square" lIns="72000" tIns="72000" rIns="72000" bIns="72000">
            <a:spAutoFit/>
          </a:bodyPr>
          <a:lstStyle/>
          <a:p>
            <a:pPr algn="ctr" fontAlgn="base">
              <a:spcBef>
                <a:spcPct val="50000"/>
              </a:spcBef>
              <a:spcAft>
                <a:spcPct val="0"/>
              </a:spcAft>
              <a:buClr>
                <a:srgbClr val="000000"/>
              </a:buClr>
              <a:buSzPct val="100000"/>
              <a:buFont typeface="Wingdings" pitchFamily="2" charset="2"/>
              <a:buNone/>
            </a:pPr>
            <a:r>
              <a:rPr lang="zh-CN" altLang="en-US" sz="1200" b="1" dirty="0">
                <a:solidFill>
                  <a:srgbClr val="000000"/>
                </a:solidFill>
                <a:latin typeface="微软雅黑" pitchFamily="34" charset="-122"/>
                <a:ea typeface="微软雅黑" pitchFamily="34" charset="-122"/>
              </a:rPr>
              <a:t>发展阶段</a:t>
            </a:r>
            <a:endParaRPr lang="en-US" sz="1200" b="1" dirty="0">
              <a:solidFill>
                <a:srgbClr val="000000"/>
              </a:solidFill>
              <a:latin typeface="微软雅黑" pitchFamily="34" charset="-122"/>
              <a:ea typeface="微软雅黑" pitchFamily="34" charset="-122"/>
            </a:endParaRPr>
          </a:p>
        </p:txBody>
      </p:sp>
      <p:grpSp>
        <p:nvGrpSpPr>
          <p:cNvPr id="73" name="组合 72"/>
          <p:cNvGrpSpPr/>
          <p:nvPr/>
        </p:nvGrpSpPr>
        <p:grpSpPr>
          <a:xfrm>
            <a:off x="262412" y="1196753"/>
            <a:ext cx="9926212" cy="5229302"/>
            <a:chOff x="262412" y="2362055"/>
            <a:chExt cx="7910774" cy="4063999"/>
          </a:xfrm>
        </p:grpSpPr>
        <p:sp>
          <p:nvSpPr>
            <p:cNvPr id="27" name="Line 3"/>
            <p:cNvSpPr>
              <a:spLocks noChangeShapeType="1"/>
            </p:cNvSpPr>
            <p:nvPr/>
          </p:nvSpPr>
          <p:spPr bwMode="gray">
            <a:xfrm flipV="1">
              <a:off x="5282409" y="2362055"/>
              <a:ext cx="1050600" cy="630897"/>
            </a:xfrm>
            <a:prstGeom prst="line">
              <a:avLst/>
            </a:prstGeom>
            <a:noFill/>
            <a:ln w="9525">
              <a:solidFill>
                <a:schemeClr val="tx1"/>
              </a:solidFill>
              <a:prstDash val="dash"/>
              <a:round/>
              <a:headEnd/>
              <a:tailEnd/>
            </a:ln>
          </p:spPr>
          <p:txBody>
            <a:bodyPr wrap="none" lIns="72000" tIns="72000" rIns="72000" bIns="72000" anchor="ctr"/>
            <a:lstStyle/>
            <a:p>
              <a:pPr fontAlgn="base">
                <a:lnSpc>
                  <a:spcPct val="150000"/>
                </a:lnSpc>
                <a:spcBef>
                  <a:spcPct val="20000"/>
                </a:spcBef>
                <a:spcAft>
                  <a:spcPct val="0"/>
                </a:spcAft>
                <a:buClr>
                  <a:srgbClr val="000000"/>
                </a:buClr>
                <a:buFont typeface="Wingdings" pitchFamily="2" charset="2"/>
                <a:buChar char="§"/>
              </a:pPr>
              <a:endParaRPr lang="en-US" sz="2000" b="1">
                <a:solidFill>
                  <a:srgbClr val="000000"/>
                </a:solidFill>
                <a:latin typeface="微软雅黑" pitchFamily="34" charset="-122"/>
                <a:ea typeface="微软雅黑" pitchFamily="34" charset="-122"/>
              </a:endParaRPr>
            </a:p>
          </p:txBody>
        </p:sp>
        <p:sp>
          <p:nvSpPr>
            <p:cNvPr id="29" name="Freeform 4"/>
            <p:cNvSpPr>
              <a:spLocks/>
            </p:cNvSpPr>
            <p:nvPr/>
          </p:nvSpPr>
          <p:spPr bwMode="gray">
            <a:xfrm>
              <a:off x="569987" y="3040206"/>
              <a:ext cx="4678457" cy="2568287"/>
            </a:xfrm>
            <a:custGeom>
              <a:avLst/>
              <a:gdLst>
                <a:gd name="T0" fmla="*/ 0 w 3566"/>
                <a:gd name="T1" fmla="*/ 2011 h 2285"/>
                <a:gd name="T2" fmla="*/ 334 w 3566"/>
                <a:gd name="T3" fmla="*/ 1867 h 2285"/>
                <a:gd name="T4" fmla="*/ 562 w 3566"/>
                <a:gd name="T5" fmla="*/ 1545 h 2285"/>
                <a:gd name="T6" fmla="*/ 921 w 3566"/>
                <a:gd name="T7" fmla="*/ 933 h 2285"/>
                <a:gd name="T8" fmla="*/ 1237 w 3566"/>
                <a:gd name="T9" fmla="*/ 620 h 2285"/>
                <a:gd name="T10" fmla="*/ 1631 w 3566"/>
                <a:gd name="T11" fmla="*/ 451 h 2285"/>
                <a:gd name="T12" fmla="*/ 2044 w 3566"/>
                <a:gd name="T13" fmla="*/ 418 h 2285"/>
                <a:gd name="T14" fmla="*/ 2394 w 3566"/>
                <a:gd name="T15" fmla="*/ 459 h 2285"/>
                <a:gd name="T16" fmla="*/ 2596 w 3566"/>
                <a:gd name="T17" fmla="*/ 459 h 2285"/>
                <a:gd name="T18" fmla="*/ 2859 w 3566"/>
                <a:gd name="T19" fmla="*/ 362 h 2285"/>
                <a:gd name="T20" fmla="*/ 3140 w 3566"/>
                <a:gd name="T21" fmla="*/ 185 h 2285"/>
                <a:gd name="T22" fmla="*/ 3420 w 3566"/>
                <a:gd name="T23" fmla="*/ 0 h 22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66"/>
                <a:gd name="T37" fmla="*/ 0 h 2285"/>
                <a:gd name="T38" fmla="*/ 3566 w 3566"/>
                <a:gd name="T39" fmla="*/ 2285 h 22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66" h="2285">
                  <a:moveTo>
                    <a:pt x="0" y="2285"/>
                  </a:moveTo>
                  <a:cubicBezTo>
                    <a:pt x="125" y="2247"/>
                    <a:pt x="250" y="2209"/>
                    <a:pt x="348" y="2121"/>
                  </a:cubicBezTo>
                  <a:cubicBezTo>
                    <a:pt x="446" y="2033"/>
                    <a:pt x="484" y="1932"/>
                    <a:pt x="586" y="1755"/>
                  </a:cubicBezTo>
                  <a:cubicBezTo>
                    <a:pt x="688" y="1578"/>
                    <a:pt x="843" y="1235"/>
                    <a:pt x="960" y="1060"/>
                  </a:cubicBezTo>
                  <a:cubicBezTo>
                    <a:pt x="1077" y="885"/>
                    <a:pt x="1167" y="795"/>
                    <a:pt x="1290" y="704"/>
                  </a:cubicBezTo>
                  <a:cubicBezTo>
                    <a:pt x="1413" y="613"/>
                    <a:pt x="1561" y="550"/>
                    <a:pt x="1701" y="512"/>
                  </a:cubicBezTo>
                  <a:cubicBezTo>
                    <a:pt x="1841" y="474"/>
                    <a:pt x="1999" y="474"/>
                    <a:pt x="2131" y="475"/>
                  </a:cubicBezTo>
                  <a:cubicBezTo>
                    <a:pt x="2263" y="476"/>
                    <a:pt x="2400" y="513"/>
                    <a:pt x="2496" y="521"/>
                  </a:cubicBezTo>
                  <a:cubicBezTo>
                    <a:pt x="2592" y="529"/>
                    <a:pt x="2626" y="539"/>
                    <a:pt x="2707" y="521"/>
                  </a:cubicBezTo>
                  <a:cubicBezTo>
                    <a:pt x="2788" y="503"/>
                    <a:pt x="2887" y="463"/>
                    <a:pt x="2981" y="411"/>
                  </a:cubicBezTo>
                  <a:cubicBezTo>
                    <a:pt x="3075" y="359"/>
                    <a:pt x="3176" y="279"/>
                    <a:pt x="3274" y="210"/>
                  </a:cubicBezTo>
                  <a:cubicBezTo>
                    <a:pt x="3372" y="141"/>
                    <a:pt x="3469" y="70"/>
                    <a:pt x="3566" y="0"/>
                  </a:cubicBezTo>
                </a:path>
              </a:pathLst>
            </a:custGeom>
            <a:noFill/>
            <a:ln w="9525" cap="flat" cmpd="sng">
              <a:solidFill>
                <a:schemeClr val="tx1"/>
              </a:solidFill>
              <a:prstDash val="solid"/>
              <a:round/>
              <a:headEnd/>
              <a:tailEnd/>
            </a:ln>
          </p:spPr>
          <p:txBody>
            <a:bodyPr wrap="none" lIns="72000" tIns="72000" rIns="72000" bIns="72000" anchor="ctr"/>
            <a:lstStyle/>
            <a:p>
              <a:pPr fontAlgn="base">
                <a:lnSpc>
                  <a:spcPct val="150000"/>
                </a:lnSpc>
                <a:spcBef>
                  <a:spcPct val="20000"/>
                </a:spcBef>
                <a:spcAft>
                  <a:spcPct val="0"/>
                </a:spcAft>
                <a:buClr>
                  <a:srgbClr val="000000"/>
                </a:buClr>
                <a:buFont typeface="Wingdings" pitchFamily="2" charset="2"/>
                <a:buChar char="§"/>
              </a:pPr>
              <a:endParaRPr lang="en-US" sz="2000" b="1">
                <a:solidFill>
                  <a:srgbClr val="000000"/>
                </a:solidFill>
                <a:latin typeface="微软雅黑" pitchFamily="34" charset="-122"/>
                <a:ea typeface="微软雅黑" pitchFamily="34" charset="-122"/>
              </a:endParaRPr>
            </a:p>
          </p:txBody>
        </p:sp>
        <p:sp>
          <p:nvSpPr>
            <p:cNvPr id="30" name="Line 15"/>
            <p:cNvSpPr>
              <a:spLocks noChangeShapeType="1"/>
            </p:cNvSpPr>
            <p:nvPr/>
          </p:nvSpPr>
          <p:spPr bwMode="gray">
            <a:xfrm>
              <a:off x="595784" y="6426054"/>
              <a:ext cx="7577402" cy="0"/>
            </a:xfrm>
            <a:prstGeom prst="line">
              <a:avLst/>
            </a:prstGeom>
            <a:noFill/>
            <a:ln w="9525">
              <a:solidFill>
                <a:schemeClr val="tx1"/>
              </a:solidFill>
              <a:round/>
              <a:headEnd/>
              <a:tailEnd type="triangle" w="med" len="med"/>
            </a:ln>
          </p:spPr>
          <p:txBody>
            <a:bodyPr wrap="none" lIns="72000" tIns="72000" rIns="72000" bIns="72000" anchor="ctr"/>
            <a:lstStyle/>
            <a:p>
              <a:pPr fontAlgn="base">
                <a:lnSpc>
                  <a:spcPct val="150000"/>
                </a:lnSpc>
                <a:spcBef>
                  <a:spcPct val="20000"/>
                </a:spcBef>
                <a:spcAft>
                  <a:spcPct val="0"/>
                </a:spcAft>
                <a:buClr>
                  <a:srgbClr val="000000"/>
                </a:buClr>
                <a:buFont typeface="Wingdings" pitchFamily="2" charset="2"/>
                <a:buChar char="§"/>
              </a:pPr>
              <a:endParaRPr lang="en-US" sz="2000" b="1">
                <a:solidFill>
                  <a:srgbClr val="000000"/>
                </a:solidFill>
                <a:latin typeface="微软雅黑" pitchFamily="34" charset="-122"/>
                <a:ea typeface="微软雅黑" pitchFamily="34" charset="-122"/>
              </a:endParaRPr>
            </a:p>
          </p:txBody>
        </p:sp>
        <p:sp>
          <p:nvSpPr>
            <p:cNvPr id="31" name="Text Box 21"/>
            <p:cNvSpPr txBox="1">
              <a:spLocks noChangeArrowheads="1"/>
            </p:cNvSpPr>
            <p:nvPr/>
          </p:nvSpPr>
          <p:spPr bwMode="gray">
            <a:xfrm>
              <a:off x="262412" y="2681387"/>
              <a:ext cx="389619" cy="1253402"/>
            </a:xfrm>
            <a:prstGeom prst="rect">
              <a:avLst/>
            </a:prstGeom>
            <a:noFill/>
            <a:ln w="9525" algn="ctr">
              <a:noFill/>
              <a:miter lim="800000"/>
              <a:headEnd/>
              <a:tailEnd/>
            </a:ln>
          </p:spPr>
          <p:txBody>
            <a:bodyPr wrap="square" lIns="72000" tIns="72000" rIns="72000" bIns="72000">
              <a:spAutoFit/>
            </a:bodyPr>
            <a:lstStyle/>
            <a:p>
              <a:pPr algn="ctr" fontAlgn="base">
                <a:spcBef>
                  <a:spcPct val="50000"/>
                </a:spcBef>
                <a:spcAft>
                  <a:spcPct val="0"/>
                </a:spcAft>
                <a:buClr>
                  <a:srgbClr val="000000"/>
                </a:buClr>
                <a:buSzPct val="100000"/>
                <a:buFont typeface="Wingdings" pitchFamily="2" charset="2"/>
                <a:buNone/>
              </a:pPr>
              <a:r>
                <a:rPr lang="zh-CN" altLang="en-US" sz="1200" b="1" dirty="0" smtClean="0">
                  <a:solidFill>
                    <a:srgbClr val="000000"/>
                  </a:solidFill>
                  <a:latin typeface="微软雅黑" pitchFamily="34" charset="-122"/>
                  <a:ea typeface="微软雅黑" pitchFamily="34" charset="-122"/>
                </a:rPr>
                <a:t>外部商务</a:t>
              </a:r>
              <a:r>
                <a:rPr lang="zh-CN" altLang="en-US" sz="1200" b="1" dirty="0">
                  <a:solidFill>
                    <a:srgbClr val="000000"/>
                  </a:solidFill>
                  <a:latin typeface="微软雅黑" pitchFamily="34" charset="-122"/>
                  <a:ea typeface="微软雅黑" pitchFamily="34" charset="-122"/>
                </a:rPr>
                <a:t>环境</a:t>
              </a:r>
              <a:endParaRPr lang="en-US" sz="1200" b="1" dirty="0">
                <a:solidFill>
                  <a:srgbClr val="000000"/>
                </a:solidFill>
                <a:latin typeface="微软雅黑" pitchFamily="34" charset="-122"/>
                <a:ea typeface="微软雅黑" pitchFamily="34" charset="-122"/>
              </a:endParaRPr>
            </a:p>
          </p:txBody>
        </p:sp>
        <p:sp>
          <p:nvSpPr>
            <p:cNvPr id="32" name="Line 22"/>
            <p:cNvSpPr>
              <a:spLocks noChangeShapeType="1"/>
            </p:cNvSpPr>
            <p:nvPr/>
          </p:nvSpPr>
          <p:spPr bwMode="gray">
            <a:xfrm flipV="1">
              <a:off x="580306" y="2689080"/>
              <a:ext cx="0" cy="3724275"/>
            </a:xfrm>
            <a:prstGeom prst="line">
              <a:avLst/>
            </a:prstGeom>
            <a:noFill/>
            <a:ln w="9525">
              <a:solidFill>
                <a:schemeClr val="tx1"/>
              </a:solidFill>
              <a:round/>
              <a:headEnd/>
              <a:tailEnd type="triangle" w="med" len="med"/>
            </a:ln>
          </p:spPr>
          <p:txBody>
            <a:bodyPr wrap="none" lIns="72000" tIns="72000" rIns="72000" bIns="72000" anchor="ctr"/>
            <a:lstStyle/>
            <a:p>
              <a:pPr fontAlgn="base">
                <a:lnSpc>
                  <a:spcPct val="150000"/>
                </a:lnSpc>
                <a:spcBef>
                  <a:spcPct val="20000"/>
                </a:spcBef>
                <a:spcAft>
                  <a:spcPct val="0"/>
                </a:spcAft>
                <a:buClr>
                  <a:srgbClr val="000000"/>
                </a:buClr>
                <a:buFont typeface="Wingdings" pitchFamily="2" charset="2"/>
                <a:buChar char="§"/>
              </a:pPr>
              <a:endParaRPr lang="en-US" sz="2000" b="1">
                <a:solidFill>
                  <a:srgbClr val="000000"/>
                </a:solidFill>
                <a:latin typeface="微软雅黑" pitchFamily="34" charset="-122"/>
                <a:ea typeface="微软雅黑" pitchFamily="34" charset="-122"/>
              </a:endParaRPr>
            </a:p>
          </p:txBody>
        </p:sp>
        <p:sp>
          <p:nvSpPr>
            <p:cNvPr id="34" name="Rectangle 71"/>
            <p:cNvSpPr>
              <a:spLocks noChangeArrowheads="1"/>
            </p:cNvSpPr>
            <p:nvPr/>
          </p:nvSpPr>
          <p:spPr bwMode="auto">
            <a:xfrm>
              <a:off x="899696" y="4193794"/>
              <a:ext cx="723275" cy="377411"/>
            </a:xfrm>
            <a:prstGeom prst="rect">
              <a:avLst/>
            </a:prstGeom>
            <a:noFill/>
            <a:ln w="9525">
              <a:noFill/>
              <a:miter lim="800000"/>
              <a:headEnd type="none" w="sm" len="sm"/>
              <a:tailEnd type="none" w="sm" len="sm"/>
            </a:ln>
          </p:spPr>
          <p:txBody>
            <a:bodyPr wrap="none">
              <a:spAutoFit/>
            </a:bodyPr>
            <a:lstStyle/>
            <a:p>
              <a:pPr fontAlgn="base">
                <a:lnSpc>
                  <a:spcPct val="150000"/>
                </a:lnSpc>
                <a:spcBef>
                  <a:spcPct val="20000"/>
                </a:spcBef>
                <a:spcAft>
                  <a:spcPct val="0"/>
                </a:spcAft>
                <a:buClr>
                  <a:srgbClr val="000000"/>
                </a:buClr>
                <a:buFont typeface="Wingdings" pitchFamily="2" charset="2"/>
                <a:buNone/>
              </a:pPr>
              <a:r>
                <a:rPr lang="zh-CN" altLang="en-US" sz="1400" b="1" dirty="0">
                  <a:solidFill>
                    <a:srgbClr val="FF0000"/>
                  </a:solidFill>
                  <a:latin typeface="微软雅黑" pitchFamily="34" charset="-122"/>
                  <a:ea typeface="微软雅黑" pitchFamily="34" charset="-122"/>
                </a:rPr>
                <a:t>高增长</a:t>
              </a:r>
              <a:endParaRPr lang="en-US" sz="1400" b="1" dirty="0">
                <a:solidFill>
                  <a:srgbClr val="FF0000"/>
                </a:solidFill>
                <a:latin typeface="微软雅黑" pitchFamily="34" charset="-122"/>
                <a:ea typeface="微软雅黑" pitchFamily="34" charset="-122"/>
              </a:endParaRPr>
            </a:p>
          </p:txBody>
        </p:sp>
        <p:sp>
          <p:nvSpPr>
            <p:cNvPr id="35" name="Rectangle 76"/>
            <p:cNvSpPr>
              <a:spLocks noChangeArrowheads="1"/>
            </p:cNvSpPr>
            <p:nvPr/>
          </p:nvSpPr>
          <p:spPr bwMode="auto">
            <a:xfrm>
              <a:off x="2948461" y="5183310"/>
              <a:ext cx="2610643" cy="941796"/>
            </a:xfrm>
            <a:prstGeom prst="rect">
              <a:avLst/>
            </a:prstGeom>
            <a:noFill/>
            <a:ln w="9525">
              <a:noFill/>
              <a:miter lim="800000"/>
              <a:headEnd type="none" w="sm" len="sm"/>
              <a:tailEnd type="none" w="sm" len="sm"/>
            </a:ln>
          </p:spPr>
          <p:txBody>
            <a:bodyPr wrap="square">
              <a:spAutoFit/>
            </a:bodyPr>
            <a:lstStyle/>
            <a:p>
              <a:pPr marL="182563" indent="-182563" fontAlgn="base">
                <a:spcBef>
                  <a:spcPct val="20000"/>
                </a:spcBef>
                <a:spcAft>
                  <a:spcPct val="0"/>
                </a:spcAft>
                <a:buClr>
                  <a:srgbClr val="000000"/>
                </a:buClr>
                <a:buFont typeface="Wingdings" pitchFamily="2" charset="2"/>
                <a:buNone/>
              </a:pPr>
              <a:r>
                <a:rPr lang="zh-CN" altLang="en-US" sz="1200" b="1" u="sng" dirty="0">
                  <a:latin typeface="微软雅黑" pitchFamily="34" charset="-122"/>
                  <a:ea typeface="微软雅黑" pitchFamily="34" charset="-122"/>
                </a:rPr>
                <a:t>优先考虑的价值驱动因素</a:t>
              </a:r>
              <a:endParaRPr lang="en-US" sz="1200" b="1" u="sng" dirty="0">
                <a:latin typeface="微软雅黑" pitchFamily="34" charset="-122"/>
                <a:ea typeface="微软雅黑" pitchFamily="34" charset="-122"/>
              </a:endParaRPr>
            </a:p>
            <a:p>
              <a:pPr marL="182563" indent="-182563" fontAlgn="base">
                <a:spcBef>
                  <a:spcPct val="20000"/>
                </a:spcBef>
                <a:spcAft>
                  <a:spcPct val="0"/>
                </a:spcAft>
                <a:buClr>
                  <a:srgbClr val="000000"/>
                </a:buClr>
                <a:buFont typeface="Wingdings" pitchFamily="2" charset="2"/>
                <a:buChar char="§"/>
              </a:pPr>
              <a:r>
                <a:rPr lang="zh-CN" altLang="en-US" sz="1200" b="1" dirty="0" smtClean="0">
                  <a:latin typeface="微软雅黑" pitchFamily="34" charset="-122"/>
                  <a:ea typeface="微软雅黑" pitchFamily="34" charset="-122"/>
                </a:rPr>
                <a:t>快速的规模扩张</a:t>
              </a:r>
              <a:r>
                <a:rPr lang="en-US" sz="1200" b="1" dirty="0" smtClean="0">
                  <a:latin typeface="微软雅黑" pitchFamily="34" charset="-122"/>
                  <a:ea typeface="微软雅黑" pitchFamily="34" charset="-122"/>
                </a:rPr>
                <a:t> </a:t>
              </a:r>
              <a:endParaRPr lang="en-US" sz="1200" b="1" dirty="0">
                <a:latin typeface="微软雅黑" pitchFamily="34" charset="-122"/>
                <a:ea typeface="微软雅黑" pitchFamily="34" charset="-122"/>
              </a:endParaRPr>
            </a:p>
            <a:p>
              <a:pPr marL="182563" indent="-182563" fontAlgn="base">
                <a:spcBef>
                  <a:spcPct val="20000"/>
                </a:spcBef>
                <a:spcAft>
                  <a:spcPct val="0"/>
                </a:spcAft>
                <a:buClr>
                  <a:srgbClr val="000000"/>
                </a:buClr>
                <a:buFont typeface="Wingdings" pitchFamily="2" charset="2"/>
                <a:buChar char="§"/>
              </a:pPr>
              <a:r>
                <a:rPr lang="zh-CN" altLang="en-US" sz="1200" b="1" dirty="0" smtClean="0">
                  <a:latin typeface="微软雅黑" pitchFamily="34" charset="-122"/>
                  <a:ea typeface="微软雅黑" pitchFamily="34" charset="-122"/>
                </a:rPr>
                <a:t>合理的产业布局</a:t>
              </a:r>
              <a:endParaRPr lang="en-US" altLang="zh-CN" sz="1200" b="1" dirty="0" smtClean="0">
                <a:latin typeface="微软雅黑" pitchFamily="34" charset="-122"/>
                <a:ea typeface="微软雅黑" pitchFamily="34" charset="-122"/>
              </a:endParaRPr>
            </a:p>
            <a:p>
              <a:pPr marL="182563" indent="-182563" fontAlgn="base">
                <a:spcBef>
                  <a:spcPct val="20000"/>
                </a:spcBef>
                <a:spcAft>
                  <a:spcPct val="0"/>
                </a:spcAft>
                <a:buClr>
                  <a:srgbClr val="000000"/>
                </a:buClr>
                <a:buFont typeface="Wingdings" pitchFamily="2" charset="2"/>
                <a:buChar char="§"/>
              </a:pPr>
              <a:r>
                <a:rPr lang="zh-CN" altLang="en-US" sz="1200" b="1" dirty="0" smtClean="0">
                  <a:latin typeface="微软雅黑" pitchFamily="34" charset="-122"/>
                  <a:ea typeface="微软雅黑" pitchFamily="34" charset="-122"/>
                </a:rPr>
                <a:t>港口</a:t>
              </a:r>
              <a:r>
                <a:rPr lang="zh-CN" altLang="en-US" sz="1200" b="1" dirty="0">
                  <a:latin typeface="微软雅黑" pitchFamily="34" charset="-122"/>
                  <a:ea typeface="微软雅黑" pitchFamily="34" charset="-122"/>
                </a:rPr>
                <a:t>生产效率</a:t>
              </a:r>
              <a:r>
                <a:rPr lang="zh-CN" altLang="en-US" sz="1200" b="1" dirty="0" smtClean="0">
                  <a:latin typeface="微软雅黑" pitchFamily="34" charset="-122"/>
                  <a:ea typeface="微软雅黑" pitchFamily="34" charset="-122"/>
                </a:rPr>
                <a:t>改进</a:t>
              </a:r>
              <a:endParaRPr lang="en-US" sz="1200" b="1" dirty="0">
                <a:latin typeface="微软雅黑" pitchFamily="34" charset="-122"/>
                <a:ea typeface="微软雅黑" pitchFamily="34" charset="-122"/>
              </a:endParaRPr>
            </a:p>
          </p:txBody>
        </p:sp>
        <p:grpSp>
          <p:nvGrpSpPr>
            <p:cNvPr id="36" name="Group 94"/>
            <p:cNvGrpSpPr>
              <a:grpSpLocks/>
            </p:cNvGrpSpPr>
            <p:nvPr/>
          </p:nvGrpSpPr>
          <p:grpSpPr bwMode="auto">
            <a:xfrm>
              <a:off x="1469439" y="5190980"/>
              <a:ext cx="1391312" cy="904875"/>
              <a:chOff x="934" y="3134"/>
              <a:chExt cx="1058" cy="675"/>
            </a:xfrm>
          </p:grpSpPr>
          <p:pic>
            <p:nvPicPr>
              <p:cNvPr id="37" name="Picture 74"/>
              <p:cNvPicPr>
                <a:picLocks noChangeAspect="1" noChangeArrowheads="1"/>
              </p:cNvPicPr>
              <p:nvPr/>
            </p:nvPicPr>
            <p:blipFill>
              <a:blip r:embed="rId4" cstate="print"/>
              <a:srcRect/>
              <a:stretch>
                <a:fillRect/>
              </a:stretch>
            </p:blipFill>
            <p:spPr bwMode="auto">
              <a:xfrm>
                <a:off x="934" y="3140"/>
                <a:ext cx="1058" cy="669"/>
              </a:xfrm>
              <a:prstGeom prst="rect">
                <a:avLst/>
              </a:prstGeom>
              <a:noFill/>
              <a:ln w="9525">
                <a:noFill/>
                <a:miter lim="800000"/>
                <a:headEnd type="none" w="sm" len="sm"/>
                <a:tailEnd type="none" w="sm" len="sm"/>
              </a:ln>
            </p:spPr>
          </p:pic>
          <p:sp>
            <p:nvSpPr>
              <p:cNvPr id="38" name="Rectangle 78"/>
              <p:cNvSpPr>
                <a:spLocks noChangeArrowheads="1"/>
              </p:cNvSpPr>
              <p:nvPr/>
            </p:nvSpPr>
            <p:spPr bwMode="auto">
              <a:xfrm>
                <a:off x="1258" y="3439"/>
                <a:ext cx="153" cy="115"/>
              </a:xfrm>
              <a:prstGeom prst="rect">
                <a:avLst/>
              </a:prstGeom>
              <a:solidFill>
                <a:srgbClr val="FFFF00">
                  <a:alpha val="50195"/>
                </a:srgbClr>
              </a:solidFill>
              <a:ln w="38100">
                <a:solidFill>
                  <a:srgbClr val="33CC33"/>
                </a:solidFill>
                <a:miter lim="800000"/>
                <a:headEnd type="none" w="sm" len="sm"/>
                <a:tailEnd type="none" w="sm" len="sm"/>
              </a:ln>
            </p:spPr>
            <p:txBody>
              <a:bodyPr wrap="none" anchor="ctr"/>
              <a:lstStyle/>
              <a:p>
                <a:pPr fontAlgn="base">
                  <a:lnSpc>
                    <a:spcPct val="150000"/>
                  </a:lnSpc>
                  <a:spcBef>
                    <a:spcPct val="20000"/>
                  </a:spcBef>
                  <a:spcAft>
                    <a:spcPct val="0"/>
                  </a:spcAft>
                  <a:buClr>
                    <a:srgbClr val="000000"/>
                  </a:buClr>
                  <a:buFont typeface="Wingdings" pitchFamily="2" charset="2"/>
                  <a:buChar char="§"/>
                </a:pPr>
                <a:endParaRPr lang="en-US" sz="2000" b="1">
                  <a:solidFill>
                    <a:srgbClr val="000000"/>
                  </a:solidFill>
                  <a:latin typeface="微软雅黑" pitchFamily="34" charset="-122"/>
                  <a:ea typeface="微软雅黑" pitchFamily="34" charset="-122"/>
                </a:endParaRPr>
              </a:p>
            </p:txBody>
          </p:sp>
          <p:sp>
            <p:nvSpPr>
              <p:cNvPr id="40" name="Rectangle 79"/>
              <p:cNvSpPr>
                <a:spLocks noChangeArrowheads="1"/>
              </p:cNvSpPr>
              <p:nvPr/>
            </p:nvSpPr>
            <p:spPr bwMode="auto">
              <a:xfrm>
                <a:off x="1711" y="3134"/>
                <a:ext cx="277" cy="106"/>
              </a:xfrm>
              <a:prstGeom prst="rect">
                <a:avLst/>
              </a:prstGeom>
              <a:solidFill>
                <a:srgbClr val="FFFF00">
                  <a:alpha val="50195"/>
                </a:srgbClr>
              </a:solidFill>
              <a:ln w="38100">
                <a:solidFill>
                  <a:srgbClr val="33CC33"/>
                </a:solidFill>
                <a:miter lim="800000"/>
                <a:headEnd type="none" w="sm" len="sm"/>
                <a:tailEnd type="none" w="sm" len="sm"/>
              </a:ln>
            </p:spPr>
            <p:txBody>
              <a:bodyPr wrap="none" anchor="ctr"/>
              <a:lstStyle/>
              <a:p>
                <a:pPr fontAlgn="base">
                  <a:lnSpc>
                    <a:spcPct val="150000"/>
                  </a:lnSpc>
                  <a:spcBef>
                    <a:spcPct val="20000"/>
                  </a:spcBef>
                  <a:spcAft>
                    <a:spcPct val="0"/>
                  </a:spcAft>
                  <a:buClr>
                    <a:srgbClr val="000000"/>
                  </a:buClr>
                  <a:buFont typeface="Wingdings" pitchFamily="2" charset="2"/>
                  <a:buChar char="§"/>
                </a:pPr>
                <a:endParaRPr lang="en-US" sz="2000" b="1">
                  <a:solidFill>
                    <a:srgbClr val="000000"/>
                  </a:solidFill>
                  <a:latin typeface="微软雅黑" pitchFamily="34" charset="-122"/>
                  <a:ea typeface="微软雅黑" pitchFamily="34" charset="-122"/>
                </a:endParaRPr>
              </a:p>
            </p:txBody>
          </p:sp>
        </p:grpSp>
        <p:sp>
          <p:nvSpPr>
            <p:cNvPr id="41" name="Rectangle 87"/>
            <p:cNvSpPr>
              <a:spLocks noChangeArrowheads="1"/>
            </p:cNvSpPr>
            <p:nvPr/>
          </p:nvSpPr>
          <p:spPr bwMode="auto">
            <a:xfrm>
              <a:off x="4958403" y="3288584"/>
              <a:ext cx="2063607" cy="1606594"/>
            </a:xfrm>
            <a:prstGeom prst="rect">
              <a:avLst/>
            </a:prstGeom>
            <a:noFill/>
            <a:ln w="9525">
              <a:noFill/>
              <a:miter lim="800000"/>
              <a:headEnd type="none" w="sm" len="sm"/>
              <a:tailEnd type="none" w="sm" len="sm"/>
            </a:ln>
          </p:spPr>
          <p:txBody>
            <a:bodyPr wrap="square">
              <a:spAutoFit/>
            </a:bodyPr>
            <a:lstStyle/>
            <a:p>
              <a:pPr marL="182563" indent="-182563" fontAlgn="base">
                <a:spcBef>
                  <a:spcPct val="20000"/>
                </a:spcBef>
                <a:spcAft>
                  <a:spcPct val="0"/>
                </a:spcAft>
                <a:buClr>
                  <a:srgbClr val="000000"/>
                </a:buClr>
                <a:buFont typeface="Wingdings" pitchFamily="2" charset="2"/>
                <a:buNone/>
              </a:pPr>
              <a:r>
                <a:rPr lang="zh-CN" altLang="en-US" sz="1200" b="1" u="sng" dirty="0">
                  <a:latin typeface="微软雅黑" pitchFamily="34" charset="-122"/>
                  <a:ea typeface="微软雅黑" pitchFamily="34" charset="-122"/>
                </a:rPr>
                <a:t>优先考虑的价值驱动因素</a:t>
              </a:r>
              <a:endParaRPr lang="en-US" sz="1200" b="1" u="sng" dirty="0">
                <a:latin typeface="微软雅黑" pitchFamily="34" charset="-122"/>
                <a:ea typeface="微软雅黑" pitchFamily="34" charset="-122"/>
              </a:endParaRPr>
            </a:p>
            <a:p>
              <a:pPr marL="182563" indent="-182563" fontAlgn="base">
                <a:spcBef>
                  <a:spcPct val="20000"/>
                </a:spcBef>
                <a:spcAft>
                  <a:spcPct val="0"/>
                </a:spcAft>
                <a:buClr>
                  <a:srgbClr val="000000"/>
                </a:buClr>
                <a:buFont typeface="Wingdings" pitchFamily="2" charset="2"/>
                <a:buChar char="§"/>
              </a:pPr>
              <a:r>
                <a:rPr lang="zh-CN" altLang="en-US" sz="1200" b="1" dirty="0" smtClean="0">
                  <a:latin typeface="微软雅黑" pitchFamily="34" charset="-122"/>
                  <a:ea typeface="微软雅黑" pitchFamily="34" charset="-122"/>
                </a:rPr>
                <a:t>成本控制</a:t>
              </a:r>
              <a:endParaRPr lang="en-US" altLang="zh-CN" sz="1200" b="1" dirty="0" smtClean="0">
                <a:latin typeface="微软雅黑" pitchFamily="34" charset="-122"/>
                <a:ea typeface="微软雅黑" pitchFamily="34" charset="-122"/>
              </a:endParaRPr>
            </a:p>
            <a:p>
              <a:pPr marL="182563" indent="-182563" fontAlgn="base">
                <a:spcBef>
                  <a:spcPct val="20000"/>
                </a:spcBef>
                <a:spcAft>
                  <a:spcPct val="0"/>
                </a:spcAft>
                <a:buClr>
                  <a:srgbClr val="000000"/>
                </a:buClr>
                <a:buFont typeface="Wingdings" pitchFamily="2" charset="2"/>
                <a:buChar char="§"/>
              </a:pPr>
              <a:r>
                <a:rPr lang="zh-CN" altLang="en-US" sz="1200" b="1" dirty="0" smtClean="0">
                  <a:latin typeface="微软雅黑" pitchFamily="34" charset="-122"/>
                  <a:ea typeface="微软雅黑" pitchFamily="34" charset="-122"/>
                </a:rPr>
                <a:t>业务模式创新</a:t>
              </a:r>
              <a:endParaRPr lang="en-US" altLang="zh-CN" sz="1200" b="1" dirty="0" smtClean="0">
                <a:latin typeface="微软雅黑" pitchFamily="34" charset="-122"/>
                <a:ea typeface="微软雅黑" pitchFamily="34" charset="-122"/>
              </a:endParaRPr>
            </a:p>
            <a:p>
              <a:pPr marL="182563" indent="-182563" fontAlgn="base">
                <a:spcBef>
                  <a:spcPct val="20000"/>
                </a:spcBef>
                <a:spcAft>
                  <a:spcPct val="0"/>
                </a:spcAft>
                <a:buClr>
                  <a:srgbClr val="000000"/>
                </a:buClr>
                <a:buFont typeface="Wingdings" pitchFamily="2" charset="2"/>
                <a:buChar char="§"/>
              </a:pPr>
              <a:r>
                <a:rPr lang="zh-CN" altLang="en-US" sz="1200" b="1" dirty="0" smtClean="0">
                  <a:latin typeface="微软雅黑" pitchFamily="34" charset="-122"/>
                  <a:ea typeface="微软雅黑" pitchFamily="34" charset="-122"/>
                </a:rPr>
                <a:t>收购与兼并</a:t>
              </a:r>
              <a:endParaRPr lang="en-US" altLang="zh-CN" sz="1200" b="1" dirty="0" smtClean="0">
                <a:latin typeface="微软雅黑" pitchFamily="34" charset="-122"/>
                <a:ea typeface="微软雅黑" pitchFamily="34" charset="-122"/>
              </a:endParaRPr>
            </a:p>
            <a:p>
              <a:pPr marL="182563" indent="-182563" fontAlgn="base">
                <a:spcBef>
                  <a:spcPct val="20000"/>
                </a:spcBef>
                <a:spcAft>
                  <a:spcPct val="0"/>
                </a:spcAft>
                <a:buClr>
                  <a:srgbClr val="000000"/>
                </a:buClr>
                <a:buFont typeface="Wingdings" pitchFamily="2" charset="2"/>
                <a:buChar char="§"/>
              </a:pPr>
              <a:r>
                <a:rPr lang="zh-CN" altLang="en-US" sz="1200" b="1" dirty="0" smtClean="0">
                  <a:latin typeface="微软雅黑" pitchFamily="34" charset="-122"/>
                  <a:ea typeface="微软雅黑" pitchFamily="34" charset="-122"/>
                </a:rPr>
                <a:t>腹地纵身经营</a:t>
              </a:r>
              <a:endParaRPr lang="en-US" altLang="zh-CN" sz="1200" b="1" dirty="0" smtClean="0">
                <a:latin typeface="微软雅黑" pitchFamily="34" charset="-122"/>
                <a:ea typeface="微软雅黑" pitchFamily="34" charset="-122"/>
              </a:endParaRPr>
            </a:p>
            <a:p>
              <a:pPr marL="182563" indent="-182563" fontAlgn="base">
                <a:spcBef>
                  <a:spcPct val="20000"/>
                </a:spcBef>
                <a:spcAft>
                  <a:spcPct val="0"/>
                </a:spcAft>
                <a:buClr>
                  <a:srgbClr val="000000"/>
                </a:buClr>
                <a:buFont typeface="Wingdings" pitchFamily="2" charset="2"/>
                <a:buChar char="§"/>
              </a:pPr>
              <a:r>
                <a:rPr lang="zh-CN" altLang="en-US" sz="1200" b="1" dirty="0" smtClean="0">
                  <a:latin typeface="微软雅黑" pitchFamily="34" charset="-122"/>
                  <a:ea typeface="微软雅黑" pitchFamily="34" charset="-122"/>
                </a:rPr>
                <a:t>客户服务与拓展</a:t>
              </a:r>
              <a:endParaRPr lang="en-US" altLang="zh-CN" sz="1200" b="1" dirty="0" smtClean="0">
                <a:latin typeface="微软雅黑" pitchFamily="34" charset="-122"/>
                <a:ea typeface="微软雅黑" pitchFamily="34" charset="-122"/>
              </a:endParaRPr>
            </a:p>
            <a:p>
              <a:pPr marL="182563" indent="-182563" fontAlgn="base">
                <a:spcBef>
                  <a:spcPct val="20000"/>
                </a:spcBef>
                <a:spcAft>
                  <a:spcPct val="0"/>
                </a:spcAft>
                <a:buClr>
                  <a:srgbClr val="000000"/>
                </a:buClr>
                <a:buFont typeface="Wingdings" pitchFamily="2" charset="2"/>
                <a:buChar char="§"/>
              </a:pPr>
              <a:r>
                <a:rPr lang="zh-CN" altLang="en-US" sz="1200" b="1" dirty="0" smtClean="0">
                  <a:latin typeface="微软雅黑" pitchFamily="34" charset="-122"/>
                  <a:ea typeface="微软雅黑" pitchFamily="34" charset="-122"/>
                </a:rPr>
                <a:t>资产效率优化</a:t>
              </a:r>
              <a:endParaRPr lang="en-US" altLang="en-US" sz="1200" b="1" dirty="0" smtClean="0">
                <a:latin typeface="微软雅黑" pitchFamily="34" charset="-122"/>
                <a:ea typeface="微软雅黑" pitchFamily="34" charset="-122"/>
              </a:endParaRPr>
            </a:p>
          </p:txBody>
        </p:sp>
        <p:sp>
          <p:nvSpPr>
            <p:cNvPr id="63" name="Rectangle 88"/>
            <p:cNvSpPr>
              <a:spLocks noChangeArrowheads="1"/>
            </p:cNvSpPr>
            <p:nvPr/>
          </p:nvSpPr>
          <p:spPr bwMode="auto">
            <a:xfrm>
              <a:off x="3248930" y="3079369"/>
              <a:ext cx="1082348" cy="415498"/>
            </a:xfrm>
            <a:prstGeom prst="rect">
              <a:avLst/>
            </a:prstGeom>
            <a:noFill/>
            <a:ln w="9525">
              <a:noFill/>
              <a:miter lim="800000"/>
              <a:headEnd type="none" w="sm" len="sm"/>
              <a:tailEnd type="none" w="sm" len="sm"/>
            </a:ln>
          </p:spPr>
          <p:txBody>
            <a:bodyPr wrap="none">
              <a:spAutoFit/>
            </a:bodyPr>
            <a:lstStyle/>
            <a:p>
              <a:pPr fontAlgn="base">
                <a:lnSpc>
                  <a:spcPct val="150000"/>
                </a:lnSpc>
                <a:spcBef>
                  <a:spcPct val="20000"/>
                </a:spcBef>
                <a:spcAft>
                  <a:spcPct val="0"/>
                </a:spcAft>
                <a:buClr>
                  <a:srgbClr val="000000"/>
                </a:buClr>
                <a:buFont typeface="Wingdings" pitchFamily="2" charset="2"/>
                <a:buNone/>
              </a:pPr>
              <a:r>
                <a:rPr lang="zh-CN" altLang="en-US" sz="1400" b="1" dirty="0">
                  <a:solidFill>
                    <a:srgbClr val="00FF00"/>
                  </a:solidFill>
                  <a:latin typeface="微软雅黑" pitchFamily="34" charset="-122"/>
                  <a:ea typeface="微软雅黑" pitchFamily="34" charset="-122"/>
                </a:rPr>
                <a:t>暂时性低迷</a:t>
              </a:r>
              <a:endParaRPr lang="en-US" sz="1400" b="1" dirty="0">
                <a:solidFill>
                  <a:srgbClr val="00FF00"/>
                </a:solidFill>
                <a:latin typeface="微软雅黑" pitchFamily="34" charset="-122"/>
                <a:ea typeface="微软雅黑" pitchFamily="34" charset="-122"/>
              </a:endParaRPr>
            </a:p>
          </p:txBody>
        </p:sp>
        <p:pic>
          <p:nvPicPr>
            <p:cNvPr id="64" name="Picture 89"/>
            <p:cNvPicPr>
              <a:picLocks noChangeAspect="1" noChangeArrowheads="1"/>
            </p:cNvPicPr>
            <p:nvPr/>
          </p:nvPicPr>
          <p:blipFill>
            <a:blip r:embed="rId4" cstate="print"/>
            <a:srcRect/>
            <a:stretch>
              <a:fillRect/>
            </a:stretch>
          </p:blipFill>
          <p:spPr bwMode="auto">
            <a:xfrm>
              <a:off x="3517710" y="3830492"/>
              <a:ext cx="1423988" cy="831850"/>
            </a:xfrm>
            <a:prstGeom prst="rect">
              <a:avLst/>
            </a:prstGeom>
            <a:noFill/>
            <a:ln w="9525">
              <a:noFill/>
              <a:miter lim="800000"/>
              <a:headEnd type="none" w="sm" len="sm"/>
              <a:tailEnd type="none" w="sm" len="sm"/>
            </a:ln>
          </p:spPr>
        </p:pic>
        <p:sp>
          <p:nvSpPr>
            <p:cNvPr id="65" name="Rectangle 90"/>
            <p:cNvSpPr>
              <a:spLocks noChangeArrowheads="1"/>
            </p:cNvSpPr>
            <p:nvPr/>
          </p:nvSpPr>
          <p:spPr bwMode="auto">
            <a:xfrm>
              <a:off x="4221105" y="3782868"/>
              <a:ext cx="345678" cy="182563"/>
            </a:xfrm>
            <a:prstGeom prst="rect">
              <a:avLst/>
            </a:prstGeom>
            <a:solidFill>
              <a:srgbClr val="FFFF00">
                <a:alpha val="50195"/>
              </a:srgbClr>
            </a:solidFill>
            <a:ln w="38100">
              <a:solidFill>
                <a:srgbClr val="FF0000"/>
              </a:solidFill>
              <a:miter lim="800000"/>
              <a:headEnd type="none" w="sm" len="sm"/>
              <a:tailEnd type="none" w="sm" len="sm"/>
            </a:ln>
          </p:spPr>
          <p:txBody>
            <a:bodyPr wrap="none" anchor="ctr"/>
            <a:lstStyle/>
            <a:p>
              <a:pPr fontAlgn="base">
                <a:lnSpc>
                  <a:spcPct val="150000"/>
                </a:lnSpc>
                <a:spcBef>
                  <a:spcPct val="20000"/>
                </a:spcBef>
                <a:spcAft>
                  <a:spcPct val="0"/>
                </a:spcAft>
                <a:buClr>
                  <a:srgbClr val="000000"/>
                </a:buClr>
                <a:buFont typeface="Wingdings" pitchFamily="2" charset="2"/>
                <a:buChar char="§"/>
              </a:pPr>
              <a:endParaRPr lang="en-US" sz="2000" b="1">
                <a:solidFill>
                  <a:srgbClr val="FF0000"/>
                </a:solidFill>
                <a:latin typeface="微软雅黑" pitchFamily="34" charset="-122"/>
                <a:ea typeface="微软雅黑" pitchFamily="34" charset="-122"/>
              </a:endParaRPr>
            </a:p>
          </p:txBody>
        </p:sp>
        <p:sp>
          <p:nvSpPr>
            <p:cNvPr id="66" name="Rectangle 91"/>
            <p:cNvSpPr>
              <a:spLocks noChangeArrowheads="1"/>
            </p:cNvSpPr>
            <p:nvPr/>
          </p:nvSpPr>
          <p:spPr bwMode="auto">
            <a:xfrm>
              <a:off x="3942498" y="4455968"/>
              <a:ext cx="263128" cy="182563"/>
            </a:xfrm>
            <a:prstGeom prst="rect">
              <a:avLst/>
            </a:prstGeom>
            <a:solidFill>
              <a:srgbClr val="FFFF00">
                <a:alpha val="50195"/>
              </a:srgbClr>
            </a:solidFill>
            <a:ln w="38100">
              <a:solidFill>
                <a:srgbClr val="FF0000"/>
              </a:solidFill>
              <a:miter lim="800000"/>
              <a:headEnd type="none" w="sm" len="sm"/>
              <a:tailEnd type="none" w="sm" len="sm"/>
            </a:ln>
          </p:spPr>
          <p:txBody>
            <a:bodyPr wrap="none" anchor="ctr"/>
            <a:lstStyle/>
            <a:p>
              <a:pPr fontAlgn="base">
                <a:lnSpc>
                  <a:spcPct val="150000"/>
                </a:lnSpc>
                <a:spcBef>
                  <a:spcPct val="20000"/>
                </a:spcBef>
                <a:spcAft>
                  <a:spcPct val="0"/>
                </a:spcAft>
                <a:buClr>
                  <a:srgbClr val="000000"/>
                </a:buClr>
                <a:buFont typeface="Wingdings" pitchFamily="2" charset="2"/>
                <a:buChar char="§"/>
              </a:pPr>
              <a:endParaRPr lang="en-US" sz="2000" b="1">
                <a:solidFill>
                  <a:srgbClr val="FF0000"/>
                </a:solidFill>
                <a:latin typeface="微软雅黑" pitchFamily="34" charset="-122"/>
                <a:ea typeface="微软雅黑" pitchFamily="34" charset="-122"/>
              </a:endParaRPr>
            </a:p>
          </p:txBody>
        </p:sp>
        <p:sp>
          <p:nvSpPr>
            <p:cNvPr id="70" name="Freeform 23"/>
            <p:cNvSpPr/>
            <p:nvPr/>
          </p:nvSpPr>
          <p:spPr>
            <a:xfrm>
              <a:off x="580114" y="3575407"/>
              <a:ext cx="2753474" cy="2034283"/>
            </a:xfrm>
            <a:custGeom>
              <a:avLst/>
              <a:gdLst>
                <a:gd name="connsiteX0" fmla="*/ 0 w 2753474"/>
                <a:gd name="connsiteY0" fmla="*/ 2034283 h 2034283"/>
                <a:gd name="connsiteX1" fmla="*/ 308225 w 2753474"/>
                <a:gd name="connsiteY1" fmla="*/ 1952090 h 2034283"/>
                <a:gd name="connsiteX2" fmla="*/ 513708 w 2753474"/>
                <a:gd name="connsiteY2" fmla="*/ 1808251 h 2034283"/>
                <a:gd name="connsiteX3" fmla="*/ 760288 w 2753474"/>
                <a:gd name="connsiteY3" fmla="*/ 1448656 h 2034283"/>
                <a:gd name="connsiteX4" fmla="*/ 1068513 w 2753474"/>
                <a:gd name="connsiteY4" fmla="*/ 934948 h 2034283"/>
                <a:gd name="connsiteX5" fmla="*/ 1366463 w 2753474"/>
                <a:gd name="connsiteY5" fmla="*/ 523982 h 2034283"/>
                <a:gd name="connsiteX6" fmla="*/ 1726059 w 2753474"/>
                <a:gd name="connsiteY6" fmla="*/ 226031 h 2034283"/>
                <a:gd name="connsiteX7" fmla="*/ 2137025 w 2753474"/>
                <a:gd name="connsiteY7" fmla="*/ 71919 h 2034283"/>
                <a:gd name="connsiteX8" fmla="*/ 2753474 w 2753474"/>
                <a:gd name="connsiteY8" fmla="*/ 0 h 2034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53474" h="2034283">
                  <a:moveTo>
                    <a:pt x="0" y="2034283"/>
                  </a:moveTo>
                  <a:cubicBezTo>
                    <a:pt x="111303" y="2012022"/>
                    <a:pt x="222607" y="1989762"/>
                    <a:pt x="308225" y="1952090"/>
                  </a:cubicBezTo>
                  <a:cubicBezTo>
                    <a:pt x="393843" y="1914418"/>
                    <a:pt x="438364" y="1892157"/>
                    <a:pt x="513708" y="1808251"/>
                  </a:cubicBezTo>
                  <a:cubicBezTo>
                    <a:pt x="589052" y="1724345"/>
                    <a:pt x="667821" y="1594207"/>
                    <a:pt x="760288" y="1448656"/>
                  </a:cubicBezTo>
                  <a:cubicBezTo>
                    <a:pt x="852756" y="1303106"/>
                    <a:pt x="967484" y="1089060"/>
                    <a:pt x="1068513" y="934948"/>
                  </a:cubicBezTo>
                  <a:cubicBezTo>
                    <a:pt x="1169542" y="780836"/>
                    <a:pt x="1256872" y="642135"/>
                    <a:pt x="1366463" y="523982"/>
                  </a:cubicBezTo>
                  <a:cubicBezTo>
                    <a:pt x="1476054" y="405829"/>
                    <a:pt x="1597632" y="301375"/>
                    <a:pt x="1726059" y="226031"/>
                  </a:cubicBezTo>
                  <a:cubicBezTo>
                    <a:pt x="1854486" y="150687"/>
                    <a:pt x="1965789" y="109591"/>
                    <a:pt x="2137025" y="71919"/>
                  </a:cubicBezTo>
                  <a:cubicBezTo>
                    <a:pt x="2308261" y="34247"/>
                    <a:pt x="2530867" y="17123"/>
                    <a:pt x="2753474" y="0"/>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1" name="Freeform 24"/>
            <p:cNvSpPr/>
            <p:nvPr/>
          </p:nvSpPr>
          <p:spPr>
            <a:xfrm>
              <a:off x="3323314" y="3041151"/>
              <a:ext cx="1931542" cy="609600"/>
            </a:xfrm>
            <a:custGeom>
              <a:avLst/>
              <a:gdLst>
                <a:gd name="connsiteX0" fmla="*/ 0 w 1931542"/>
                <a:gd name="connsiteY0" fmla="*/ 523982 h 609600"/>
                <a:gd name="connsiteX1" fmla="*/ 380144 w 1931542"/>
                <a:gd name="connsiteY1" fmla="*/ 575352 h 609600"/>
                <a:gd name="connsiteX2" fmla="*/ 678095 w 1931542"/>
                <a:gd name="connsiteY2" fmla="*/ 606175 h 609600"/>
                <a:gd name="connsiteX3" fmla="*/ 904126 w 1931542"/>
                <a:gd name="connsiteY3" fmla="*/ 554804 h 609600"/>
                <a:gd name="connsiteX4" fmla="*/ 1243173 w 1931542"/>
                <a:gd name="connsiteY4" fmla="*/ 421240 h 609600"/>
                <a:gd name="connsiteX5" fmla="*/ 1551398 w 1931542"/>
                <a:gd name="connsiteY5" fmla="*/ 246579 h 609600"/>
                <a:gd name="connsiteX6" fmla="*/ 1931542 w 1931542"/>
                <a:gd name="connsiteY6" fmla="*/ 0 h 609600"/>
                <a:gd name="connsiteX7" fmla="*/ 1931542 w 1931542"/>
                <a:gd name="connsiteY7"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31542" h="609600">
                  <a:moveTo>
                    <a:pt x="0" y="523982"/>
                  </a:moveTo>
                  <a:lnTo>
                    <a:pt x="380144" y="575352"/>
                  </a:lnTo>
                  <a:cubicBezTo>
                    <a:pt x="493160" y="589051"/>
                    <a:pt x="590765" y="609600"/>
                    <a:pt x="678095" y="606175"/>
                  </a:cubicBezTo>
                  <a:cubicBezTo>
                    <a:pt x="765425" y="602750"/>
                    <a:pt x="809946" y="585627"/>
                    <a:pt x="904126" y="554804"/>
                  </a:cubicBezTo>
                  <a:cubicBezTo>
                    <a:pt x="998306" y="523982"/>
                    <a:pt x="1135294" y="472611"/>
                    <a:pt x="1243173" y="421240"/>
                  </a:cubicBezTo>
                  <a:cubicBezTo>
                    <a:pt x="1351052" y="369869"/>
                    <a:pt x="1436670" y="316786"/>
                    <a:pt x="1551398" y="246579"/>
                  </a:cubicBezTo>
                  <a:cubicBezTo>
                    <a:pt x="1666126" y="176372"/>
                    <a:pt x="1931542" y="0"/>
                    <a:pt x="1931542" y="0"/>
                  </a:cubicBezTo>
                  <a:lnTo>
                    <a:pt x="1931542" y="0"/>
                  </a:lnTo>
                </a:path>
              </a:pathLst>
            </a:custGeom>
            <a:ln w="57150">
              <a:solidFill>
                <a:srgbClr val="00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116606" y="365128"/>
            <a:ext cx="8199810" cy="686838"/>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1800" b="1"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cs typeface="+mj-cs"/>
              </a:rPr>
              <a:t>港口功能不断拓展，趋于多元化，</a:t>
            </a:r>
            <a:endParaRPr kumimoji="0" lang="en-US" altLang="zh-CN" sz="1800" b="1"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cs typeface="+mj-cs"/>
            </a:endParaRPr>
          </a:p>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1800" b="1"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cs typeface="+mj-cs"/>
              </a:rPr>
              <a:t>“综合物流中心”是现代港口物流的发展方向</a:t>
            </a:r>
            <a:endParaRPr kumimoji="0" lang="en-US" sz="1800" b="1"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endParaRPr>
          </a:p>
        </p:txBody>
      </p:sp>
      <p:graphicFrame>
        <p:nvGraphicFramePr>
          <p:cNvPr id="13" name="Diagram 14"/>
          <p:cNvGraphicFramePr/>
          <p:nvPr>
            <p:extLst>
              <p:ext uri="{D42A27DB-BD31-4B8C-83A1-F6EECF244321}">
                <p14:modId xmlns:p14="http://schemas.microsoft.com/office/powerpoint/2010/main" val="3509452697"/>
              </p:ext>
            </p:extLst>
          </p:nvPr>
        </p:nvGraphicFramePr>
        <p:xfrm>
          <a:off x="187866" y="1192867"/>
          <a:ext cx="8704614" cy="51884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直接连接符 18"/>
          <p:cNvSpPr>
            <a:spLocks noChangeShapeType="1"/>
          </p:cNvSpPr>
          <p:nvPr/>
        </p:nvSpPr>
        <p:spPr bwMode="auto">
          <a:xfrm flipV="1">
            <a:off x="0" y="1051966"/>
            <a:ext cx="9144000" cy="547"/>
          </a:xfrm>
          <a:prstGeom prst="line">
            <a:avLst/>
          </a:prstGeom>
          <a:noFill/>
          <a:ln w="9525" cap="flat"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TextBox 11"/>
          <p:cNvSpPr txBox="1">
            <a:spLocks noChangeArrowheads="1"/>
          </p:cNvSpPr>
          <p:nvPr/>
        </p:nvSpPr>
        <p:spPr bwMode="auto">
          <a:xfrm>
            <a:off x="116606" y="6521450"/>
            <a:ext cx="17478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sz="900" dirty="0" smtClean="0">
                <a:latin typeface="Calibri" panose="020F0502020204030204" pitchFamily="34" charset="0"/>
              </a:rPr>
              <a:t>2013 </a:t>
            </a:r>
            <a:r>
              <a:rPr lang="en-US" sz="900" dirty="0">
                <a:latin typeface="Calibri" panose="020F0502020204030204" pitchFamily="34" charset="0"/>
              </a:rPr>
              <a:t>SHB All Rights Reserved</a:t>
            </a:r>
            <a:endParaRPr lang="zh-CN" altLang="en-US" sz="900" dirty="0">
              <a:latin typeface="Calibri" panose="020F0502020204030204" pitchFamily="34" charset="0"/>
            </a:endParaRPr>
          </a:p>
        </p:txBody>
      </p:sp>
      <p:sp>
        <p:nvSpPr>
          <p:cNvPr id="17" name="Slide Number Placeholder 5"/>
          <p:cNvSpPr>
            <a:spLocks noGrp="1"/>
          </p:cNvSpPr>
          <p:nvPr>
            <p:ph type="sldNum" sz="quarter" idx="4294967295"/>
          </p:nvPr>
        </p:nvSpPr>
        <p:spPr>
          <a:xfrm>
            <a:off x="7042493" y="6453188"/>
            <a:ext cx="1888941" cy="365125"/>
          </a:xfrm>
          <a:prstGeom prst="rect">
            <a:avLst/>
          </a:prstGeom>
        </p:spPr>
        <p:txBody>
          <a:bodyPr/>
          <a:lstStyle/>
          <a:p>
            <a:r>
              <a:rPr lang="zh-CN" altLang="en-US" sz="900" dirty="0" smtClean="0">
                <a:solidFill>
                  <a:schemeClr val="tx1"/>
                </a:solidFill>
                <a:latin typeface="微软雅黑" panose="020B0503020204020204" pitchFamily="34" charset="-122"/>
                <a:ea typeface="微软雅黑" panose="020B0503020204020204" pitchFamily="34" charset="-122"/>
              </a:rPr>
              <a:t>第</a:t>
            </a:r>
            <a:r>
              <a:rPr lang="en-US" altLang="zh-CN" sz="900" dirty="0" smtClean="0">
                <a:solidFill>
                  <a:schemeClr val="tx1"/>
                </a:solidFill>
                <a:latin typeface="微软雅黑" panose="020B0503020204020204" pitchFamily="34" charset="-122"/>
                <a:ea typeface="微软雅黑" panose="020B0503020204020204" pitchFamily="34" charset="-122"/>
              </a:rPr>
              <a:t>2</a:t>
            </a:r>
            <a:r>
              <a:rPr lang="zh-CN" altLang="en-US" sz="900" dirty="0" smtClean="0">
                <a:solidFill>
                  <a:schemeClr val="tx1"/>
                </a:solidFill>
                <a:latin typeface="微软雅黑" panose="020B0503020204020204" pitchFamily="34" charset="-122"/>
                <a:ea typeface="微软雅黑" panose="020B0503020204020204" pitchFamily="34" charset="-122"/>
              </a:rPr>
              <a:t>页</a:t>
            </a:r>
            <a:endParaRPr lang="zh-CN" altLang="en-US" sz="900" dirty="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182628" y="364581"/>
            <a:ext cx="1748806" cy="429644"/>
          </a:xfrm>
          <a:prstGeom prst="rect">
            <a:avLst/>
          </a:prstGeom>
        </p:spPr>
      </p:pic>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2"/>
          <p:cNvSpPr txBox="1">
            <a:spLocks noChangeArrowheads="1"/>
          </p:cNvSpPr>
          <p:nvPr/>
        </p:nvSpPr>
        <p:spPr>
          <a:xfrm>
            <a:off x="116606" y="365128"/>
            <a:ext cx="8199810" cy="686838"/>
          </a:xfrm>
          <a:prstGeom prst="rect">
            <a:avLst/>
          </a:prstGeom>
        </p:spPr>
        <p:txBody>
          <a:bodyPr vert="horz" lIns="91440" tIns="45720" rIns="91440" bIns="45720" rtlCol="0" anchor="ctr">
            <a:normAutofit/>
          </a:bodyPr>
          <a:lstStyle/>
          <a:p>
            <a:pPr lvl="0">
              <a:spcBef>
                <a:spcPct val="0"/>
              </a:spcBef>
              <a:defRPr/>
            </a:pPr>
            <a:r>
              <a:rPr lang="zh-CN" altLang="en-US" b="1" dirty="0">
                <a:latin typeface="微软雅黑" pitchFamily="34" charset="-122"/>
                <a:ea typeface="微软雅黑" pitchFamily="34" charset="-122"/>
                <a:cs typeface="+mj-cs"/>
              </a:rPr>
              <a:t>当今港口行业将面临巨大挑战</a:t>
            </a:r>
            <a:endParaRPr kumimoji="0" lang="en-US" sz="1800" b="1"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endParaRPr>
          </a:p>
        </p:txBody>
      </p:sp>
      <p:sp>
        <p:nvSpPr>
          <p:cNvPr id="20" name="直接连接符 18"/>
          <p:cNvSpPr>
            <a:spLocks noChangeShapeType="1"/>
          </p:cNvSpPr>
          <p:nvPr/>
        </p:nvSpPr>
        <p:spPr bwMode="auto">
          <a:xfrm flipV="1">
            <a:off x="0" y="1051966"/>
            <a:ext cx="9144000" cy="547"/>
          </a:xfrm>
          <a:prstGeom prst="line">
            <a:avLst/>
          </a:prstGeom>
          <a:noFill/>
          <a:ln w="9525" cap="flat"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 name="Rectangle 6"/>
          <p:cNvSpPr>
            <a:spLocks noChangeAspect="1" noChangeArrowheads="1"/>
          </p:cNvSpPr>
          <p:nvPr/>
        </p:nvSpPr>
        <p:spPr bwMode="auto">
          <a:xfrm>
            <a:off x="35496" y="1630881"/>
            <a:ext cx="2172195" cy="4062201"/>
          </a:xfrm>
          <a:prstGeom prst="rect">
            <a:avLst/>
          </a:prstGeom>
          <a:solidFill>
            <a:srgbClr val="F8F8F8"/>
          </a:solidFill>
          <a:ln w="6350" cap="flat" cmpd="sng" algn="ctr">
            <a:solidFill>
              <a:sysClr val="window" lastClr="FFFFFF">
                <a:lumMod val="50000"/>
              </a:sysClr>
            </a:solidFill>
            <a:prstDash val="solid"/>
            <a:miter lim="800000"/>
            <a:headEnd/>
            <a:tailEnd/>
          </a:ln>
          <a:effectLst>
            <a:outerShdw blurRad="50800" dist="38100" dir="2700000" algn="tl" rotWithShape="0">
              <a:prstClr val="black">
                <a:alpha val="40000"/>
              </a:prstClr>
            </a:outerShdw>
          </a:effectLst>
        </p:spPr>
        <p:txBody>
          <a:bodyPr lIns="72000" tIns="182880" rIns="72000" bIns="182880"/>
          <a:lstStyle/>
          <a:p>
            <a:pPr marL="114300" marR="0" lvl="0" indent="-114300" algn="ctr" defTabSz="914400" eaLnBrk="0" fontAlgn="auto" latinLnBrk="0" hangingPunct="0">
              <a:lnSpc>
                <a:spcPct val="100000"/>
              </a:lnSpc>
              <a:spcBef>
                <a:spcPts val="0"/>
              </a:spcBef>
              <a:spcAft>
                <a:spcPts val="0"/>
              </a:spcAft>
              <a:buClr>
                <a:srgbClr val="800080"/>
              </a:buClr>
              <a:buSzTx/>
              <a:buFontTx/>
              <a:buNone/>
              <a:tabLst/>
              <a:defRPr/>
            </a:pPr>
            <a:r>
              <a:rPr kumimoji="0" lang="zh-CN" altLang="en-US" sz="18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经济增速放缓</a:t>
            </a:r>
            <a:endParaRPr kumimoji="0" lang="en-US" altLang="zh-CN" sz="18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algn="ctr" defTabSz="914400" eaLnBrk="0" fontAlgn="auto" latinLnBrk="0" hangingPunct="0">
              <a:lnSpc>
                <a:spcPct val="100000"/>
              </a:lnSpc>
              <a:spcBef>
                <a:spcPts val="0"/>
              </a:spcBef>
              <a:spcAft>
                <a:spcPts val="0"/>
              </a:spcAft>
              <a:buClr>
                <a:srgbClr val="800080"/>
              </a:buClr>
              <a:buSzTx/>
              <a:buFontTx/>
              <a:buNone/>
              <a:tabLst/>
              <a:defRPr/>
            </a:pPr>
            <a:endParaRPr kumimoji="0" lang="en-US" altLang="zh-CN" sz="14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Arial" pitchFamily="34" charset="0"/>
              <a:buChar char="•"/>
              <a:tabLst/>
              <a:defRPr/>
            </a:pPr>
            <a:endParaRPr kumimoji="0" lang="en-US" altLang="zh-CN" sz="14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Arial" pitchFamily="34" charset="0"/>
              <a:buChar char="•"/>
              <a:tabLst/>
              <a:defRPr/>
            </a:pPr>
            <a:endParaRPr kumimoji="0" lang="en-US" altLang="zh-CN" sz="14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Arial" pitchFamily="34" charset="0"/>
              <a:buChar char="•"/>
              <a:tabLst/>
              <a:defRPr/>
            </a:pPr>
            <a:endParaRPr kumimoji="0" lang="en-US" altLang="zh-CN" sz="14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Arial" pitchFamily="34" charset="0"/>
              <a:buChar char="•"/>
              <a:tabLst/>
              <a:defRPr/>
            </a:pPr>
            <a:endParaRPr kumimoji="0" lang="en-US" altLang="zh-CN" sz="14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Arial" pitchFamily="34" charset="0"/>
              <a:buChar char="•"/>
              <a:tabLst/>
              <a:defRPr/>
            </a:pPr>
            <a:endParaRPr kumimoji="0" lang="en-US" altLang="zh-CN"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Wingdings" pitchFamily="2" charset="2"/>
              <a:buChar char="§"/>
              <a:tabLst/>
              <a:defRPr/>
            </a:pPr>
            <a:r>
              <a:rPr kumimoji="0" lang="zh-CN" altLang="en-US"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国际集装箱贸易的高峰增长时期已接近尾声</a:t>
            </a:r>
            <a:endParaRPr kumimoji="0" lang="en-US" altLang="zh-CN"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
                <a:srgbClr val="800080"/>
              </a:buClr>
              <a:buSzTx/>
              <a:buFont typeface="Wingdings" pitchFamily="2" charset="2"/>
              <a:buChar char="§"/>
              <a:tabLst/>
              <a:defRPr/>
            </a:pPr>
            <a:r>
              <a:rPr kumimoji="0" lang="zh-CN" altLang="en-US"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中国集装箱吞吐量增长率，预计将由前三年的</a:t>
            </a:r>
            <a:r>
              <a:rPr kumimoji="0" lang="en-US" altLang="zh-CN"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12%</a:t>
            </a:r>
            <a:r>
              <a:rPr kumimoji="0" lang="zh-CN" altLang="en-US"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下降为后三年的</a:t>
            </a:r>
            <a:r>
              <a:rPr kumimoji="0" lang="en-US" altLang="zh-CN"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5%</a:t>
            </a:r>
            <a:endParaRPr kumimoji="0" lang="en-US"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p:txBody>
      </p:sp>
      <p:sp>
        <p:nvSpPr>
          <p:cNvPr id="34" name="Rectangle 6"/>
          <p:cNvSpPr>
            <a:spLocks noChangeAspect="1" noChangeArrowheads="1"/>
          </p:cNvSpPr>
          <p:nvPr/>
        </p:nvSpPr>
        <p:spPr bwMode="auto">
          <a:xfrm>
            <a:off x="2313683" y="1630880"/>
            <a:ext cx="2172195" cy="4062201"/>
          </a:xfrm>
          <a:prstGeom prst="rect">
            <a:avLst/>
          </a:prstGeom>
          <a:solidFill>
            <a:srgbClr val="F8F8F8"/>
          </a:solidFill>
          <a:ln w="6350" cap="flat" cmpd="sng" algn="ctr">
            <a:solidFill>
              <a:sysClr val="window" lastClr="FFFFFF">
                <a:lumMod val="50000"/>
              </a:sysClr>
            </a:solidFill>
            <a:prstDash val="solid"/>
            <a:miter lim="800000"/>
            <a:headEnd/>
            <a:tailEnd/>
          </a:ln>
          <a:effectLst>
            <a:outerShdw blurRad="50800" dist="38100" dir="2700000" algn="tl" rotWithShape="0">
              <a:prstClr val="black">
                <a:alpha val="40000"/>
              </a:prstClr>
            </a:outerShdw>
          </a:effectLst>
        </p:spPr>
        <p:txBody>
          <a:bodyPr lIns="72000" tIns="182880" rIns="72000" bIns="182880"/>
          <a:lstStyle/>
          <a:p>
            <a:pPr marL="114300" marR="0" lvl="0" indent="-114300" algn="ctr" defTabSz="914400" eaLnBrk="0" fontAlgn="auto" latinLnBrk="0" hangingPunct="0">
              <a:lnSpc>
                <a:spcPct val="100000"/>
              </a:lnSpc>
              <a:spcBef>
                <a:spcPts val="0"/>
              </a:spcBef>
              <a:spcAft>
                <a:spcPts val="0"/>
              </a:spcAft>
              <a:buClr>
                <a:srgbClr val="800080"/>
              </a:buClr>
              <a:buSzTx/>
              <a:buFontTx/>
              <a:buNone/>
              <a:tabLst/>
              <a:defRPr/>
            </a:pPr>
            <a:r>
              <a:rPr kumimoji="0" lang="zh-CN" altLang="en-US" sz="18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航运业趋于集中</a:t>
            </a:r>
            <a:endParaRPr kumimoji="0" lang="en-US" altLang="zh-CN" sz="18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algn="ctr" defTabSz="914400" eaLnBrk="0" fontAlgn="auto" latinLnBrk="0" hangingPunct="0">
              <a:lnSpc>
                <a:spcPct val="100000"/>
              </a:lnSpc>
              <a:spcBef>
                <a:spcPts val="0"/>
              </a:spcBef>
              <a:spcAft>
                <a:spcPts val="0"/>
              </a:spcAft>
              <a:buClr>
                <a:srgbClr val="800080"/>
              </a:buClr>
              <a:buSzTx/>
              <a:buFontTx/>
              <a:buNone/>
              <a:tabLst/>
              <a:defRPr/>
            </a:pPr>
            <a:endParaRPr kumimoji="0" lang="en-US" altLang="zh-CN" sz="14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Arial" pitchFamily="34" charset="0"/>
              <a:buChar char="•"/>
              <a:tabLst/>
              <a:defRPr/>
            </a:pPr>
            <a:endParaRPr kumimoji="0" lang="en-US" altLang="zh-CN" sz="14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Arial" pitchFamily="34" charset="0"/>
              <a:buChar char="•"/>
              <a:tabLst/>
              <a:defRPr/>
            </a:pPr>
            <a:endParaRPr kumimoji="0" lang="en-US" altLang="zh-CN" sz="14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Arial" pitchFamily="34" charset="0"/>
              <a:buChar char="•"/>
              <a:tabLst/>
              <a:defRPr/>
            </a:pPr>
            <a:endParaRPr kumimoji="0" lang="en-US" altLang="zh-CN" sz="14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Arial" pitchFamily="34" charset="0"/>
              <a:buChar char="•"/>
              <a:tabLst/>
              <a:defRPr/>
            </a:pPr>
            <a:endParaRPr kumimoji="0" lang="en-US" altLang="zh-CN" sz="14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Arial" pitchFamily="34" charset="0"/>
              <a:buChar char="•"/>
              <a:tabLst/>
              <a:defRPr/>
            </a:pPr>
            <a:endParaRPr kumimoji="0" lang="en-US" altLang="zh-CN"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Wingdings" pitchFamily="2" charset="2"/>
              <a:buChar char="§"/>
              <a:tabLst/>
              <a:defRPr/>
            </a:pPr>
            <a:r>
              <a:rPr kumimoji="0" lang="zh-CN" altLang="en-US"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在亚欧市场，航运业前四大公司占据了八成以上的市场份额</a:t>
            </a:r>
            <a:endParaRPr kumimoji="0" lang="en-US" altLang="zh-CN"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Wingdings" pitchFamily="2" charset="2"/>
              <a:buChar char="§"/>
              <a:tabLst/>
              <a:defRPr/>
            </a:pPr>
            <a:r>
              <a:rPr kumimoji="0" lang="zh-CN" altLang="en-US"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客户集中度加剧将对港口运营商的议价能力和费收水平产生抑制作用</a:t>
            </a:r>
            <a:endParaRPr kumimoji="0" lang="en-US" altLang="en-US"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Arial" pitchFamily="34" charset="0"/>
              <a:buChar char="•"/>
              <a:tabLst/>
              <a:defRPr/>
            </a:pPr>
            <a:endParaRPr kumimoji="0" lang="en-US" sz="12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sp>
        <p:nvSpPr>
          <p:cNvPr id="35" name="Rectangle 6"/>
          <p:cNvSpPr>
            <a:spLocks noChangeAspect="1" noChangeArrowheads="1"/>
          </p:cNvSpPr>
          <p:nvPr/>
        </p:nvSpPr>
        <p:spPr bwMode="auto">
          <a:xfrm>
            <a:off x="4591870" y="1628800"/>
            <a:ext cx="2172195" cy="4062201"/>
          </a:xfrm>
          <a:prstGeom prst="rect">
            <a:avLst/>
          </a:prstGeom>
          <a:solidFill>
            <a:srgbClr val="F8F8F8"/>
          </a:solidFill>
          <a:ln w="6350" cap="flat" cmpd="sng" algn="ctr">
            <a:solidFill>
              <a:sysClr val="window" lastClr="FFFFFF">
                <a:lumMod val="50000"/>
              </a:sysClr>
            </a:solidFill>
            <a:prstDash val="solid"/>
            <a:miter lim="800000"/>
            <a:headEnd/>
            <a:tailEnd/>
          </a:ln>
          <a:effectLst>
            <a:outerShdw blurRad="50800" dist="38100" dir="2700000" algn="tl" rotWithShape="0">
              <a:prstClr val="black">
                <a:alpha val="40000"/>
              </a:prstClr>
            </a:outerShdw>
          </a:effectLst>
        </p:spPr>
        <p:txBody>
          <a:bodyPr lIns="72000" tIns="182880" rIns="72000" bIns="182880"/>
          <a:lstStyle/>
          <a:p>
            <a:pPr marL="114300" marR="0" lvl="0" indent="-114300" algn="ctr" defTabSz="914400" eaLnBrk="0" fontAlgn="auto" latinLnBrk="0" hangingPunct="0">
              <a:lnSpc>
                <a:spcPct val="100000"/>
              </a:lnSpc>
              <a:spcBef>
                <a:spcPts val="0"/>
              </a:spcBef>
              <a:spcAft>
                <a:spcPts val="0"/>
              </a:spcAft>
              <a:buClr>
                <a:srgbClr val="800080"/>
              </a:buClr>
              <a:buSzTx/>
              <a:buFontTx/>
              <a:buNone/>
              <a:tabLst/>
              <a:defRPr/>
            </a:pPr>
            <a:r>
              <a:rPr kumimoji="0" lang="zh-CN" altLang="en-US" sz="18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人力成本持续上升</a:t>
            </a:r>
            <a:endParaRPr kumimoji="0" lang="en-US" altLang="zh-CN" sz="18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algn="ctr" defTabSz="914400" eaLnBrk="0" fontAlgn="auto" latinLnBrk="0" hangingPunct="0">
              <a:lnSpc>
                <a:spcPct val="100000"/>
              </a:lnSpc>
              <a:spcBef>
                <a:spcPts val="0"/>
              </a:spcBef>
              <a:spcAft>
                <a:spcPts val="0"/>
              </a:spcAft>
              <a:buClr>
                <a:srgbClr val="800080"/>
              </a:buClr>
              <a:buSzTx/>
              <a:buFontTx/>
              <a:buNone/>
              <a:tabLst/>
              <a:defRPr/>
            </a:pPr>
            <a:endParaRPr kumimoji="0" lang="en-US" altLang="zh-CN" sz="14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Arial" pitchFamily="34" charset="0"/>
              <a:buChar char="•"/>
              <a:tabLst/>
              <a:defRPr/>
            </a:pPr>
            <a:endParaRPr kumimoji="0" lang="en-US" altLang="zh-CN" sz="14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Arial" pitchFamily="34" charset="0"/>
              <a:buChar char="•"/>
              <a:tabLst/>
              <a:defRPr/>
            </a:pPr>
            <a:endParaRPr kumimoji="0" lang="en-US" altLang="zh-CN" sz="14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Arial" pitchFamily="34" charset="0"/>
              <a:buChar char="•"/>
              <a:tabLst/>
              <a:defRPr/>
            </a:pPr>
            <a:endParaRPr kumimoji="0" lang="en-US" altLang="zh-CN" sz="14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Arial" pitchFamily="34" charset="0"/>
              <a:buChar char="•"/>
              <a:tabLst/>
              <a:defRPr/>
            </a:pPr>
            <a:endParaRPr kumimoji="0" lang="en-US" altLang="zh-CN" sz="14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Arial" pitchFamily="34" charset="0"/>
              <a:buChar char="•"/>
              <a:tabLst/>
              <a:defRPr/>
            </a:pPr>
            <a:endParaRPr kumimoji="0" lang="en-US" altLang="zh-CN"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Wingdings" pitchFamily="2" charset="2"/>
              <a:buChar char="§"/>
              <a:tabLst/>
              <a:defRPr/>
            </a:pPr>
            <a:r>
              <a:rPr kumimoji="0" lang="zh-CN" altLang="en-US"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以上海为例，最低月工资在过去</a:t>
            </a:r>
            <a:r>
              <a:rPr kumimoji="0" lang="en-US" altLang="zh-CN"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10</a:t>
            </a:r>
            <a:r>
              <a:rPr kumimoji="0" lang="zh-CN" altLang="en-US"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年中年均增长率超过</a:t>
            </a:r>
            <a:r>
              <a:rPr kumimoji="0" lang="en-US" altLang="zh-CN"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13%</a:t>
            </a:r>
          </a:p>
          <a:p>
            <a:pPr marL="114300" marR="0" lvl="0" indent="-114300" defTabSz="914400" eaLnBrk="0" fontAlgn="auto" latinLnBrk="0" hangingPunct="0">
              <a:lnSpc>
                <a:spcPct val="150000"/>
              </a:lnSpc>
              <a:spcBef>
                <a:spcPts val="0"/>
              </a:spcBef>
              <a:spcAft>
                <a:spcPts val="0"/>
              </a:spcAft>
              <a:buClr>
                <a:srgbClr val="800080"/>
              </a:buClr>
              <a:buSzTx/>
              <a:buFont typeface="Wingdings" pitchFamily="2" charset="2"/>
              <a:buChar char="§"/>
              <a:tabLst/>
              <a:defRPr/>
            </a:pPr>
            <a:r>
              <a:rPr kumimoji="0" lang="zh-CN" altLang="en-US"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作为劳动密集型企业，</a:t>
            </a:r>
            <a:r>
              <a:rPr lang="zh-CN" altLang="en-US" sz="1200" kern="0" dirty="0" smtClean="0">
                <a:solidFill>
                  <a:prstClr val="black"/>
                </a:solidFill>
                <a:latin typeface="微软雅黑" pitchFamily="34" charset="-122"/>
                <a:ea typeface="微软雅黑" pitchFamily="34" charset="-122"/>
              </a:rPr>
              <a:t>港口企业</a:t>
            </a:r>
            <a:r>
              <a:rPr kumimoji="0" lang="zh-CN" altLang="en-US"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在未来仍将受到人力成本影响</a:t>
            </a:r>
            <a:endParaRPr kumimoji="0" lang="en-US"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p:txBody>
      </p:sp>
      <p:sp>
        <p:nvSpPr>
          <p:cNvPr id="36" name="Rectangle 6"/>
          <p:cNvSpPr>
            <a:spLocks noChangeAspect="1" noChangeArrowheads="1"/>
          </p:cNvSpPr>
          <p:nvPr/>
        </p:nvSpPr>
        <p:spPr bwMode="auto">
          <a:xfrm>
            <a:off x="6870057" y="1628800"/>
            <a:ext cx="2172195" cy="4062201"/>
          </a:xfrm>
          <a:prstGeom prst="rect">
            <a:avLst/>
          </a:prstGeom>
          <a:solidFill>
            <a:srgbClr val="F8F8F8"/>
          </a:solidFill>
          <a:ln w="6350" cap="flat" cmpd="sng" algn="ctr">
            <a:solidFill>
              <a:sysClr val="window" lastClr="FFFFFF">
                <a:lumMod val="50000"/>
              </a:sysClr>
            </a:solidFill>
            <a:prstDash val="solid"/>
            <a:miter lim="800000"/>
            <a:headEnd/>
            <a:tailEnd/>
          </a:ln>
          <a:effectLst>
            <a:outerShdw blurRad="50800" dist="38100" dir="2700000" algn="tl" rotWithShape="0">
              <a:prstClr val="black">
                <a:alpha val="40000"/>
              </a:prstClr>
            </a:outerShdw>
          </a:effectLst>
        </p:spPr>
        <p:txBody>
          <a:bodyPr lIns="72000" tIns="182880" rIns="72000" bIns="182880"/>
          <a:lstStyle/>
          <a:p>
            <a:pPr marL="114300" marR="0" lvl="0" indent="-114300" algn="ctr" defTabSz="914400" eaLnBrk="0" fontAlgn="auto" latinLnBrk="0" hangingPunct="0">
              <a:lnSpc>
                <a:spcPct val="100000"/>
              </a:lnSpc>
              <a:spcBef>
                <a:spcPts val="0"/>
              </a:spcBef>
              <a:spcAft>
                <a:spcPts val="0"/>
              </a:spcAft>
              <a:buClr>
                <a:srgbClr val="800080"/>
              </a:buClr>
              <a:buSzTx/>
              <a:buFontTx/>
              <a:buNone/>
              <a:tabLst/>
              <a:defRPr/>
            </a:pPr>
            <a:r>
              <a:rPr kumimoji="0" lang="zh-CN" altLang="en-US" sz="18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行业内收购兼并</a:t>
            </a:r>
            <a:endParaRPr kumimoji="0" lang="en-US" altLang="zh-CN" sz="18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algn="ctr" defTabSz="914400" eaLnBrk="0" fontAlgn="auto" latinLnBrk="0" hangingPunct="0">
              <a:lnSpc>
                <a:spcPct val="100000"/>
              </a:lnSpc>
              <a:spcBef>
                <a:spcPts val="0"/>
              </a:spcBef>
              <a:spcAft>
                <a:spcPts val="0"/>
              </a:spcAft>
              <a:buClr>
                <a:srgbClr val="800080"/>
              </a:buClr>
              <a:buSzTx/>
              <a:buFontTx/>
              <a:buNone/>
              <a:tabLst/>
              <a:defRPr/>
            </a:pPr>
            <a:endParaRPr kumimoji="0" lang="en-US" altLang="zh-CN" sz="14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Arial" pitchFamily="34" charset="0"/>
              <a:buChar char="•"/>
              <a:tabLst/>
              <a:defRPr/>
            </a:pPr>
            <a:endParaRPr kumimoji="0" lang="en-US" altLang="zh-CN" sz="14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Arial" pitchFamily="34" charset="0"/>
              <a:buChar char="•"/>
              <a:tabLst/>
              <a:defRPr/>
            </a:pPr>
            <a:endParaRPr kumimoji="0" lang="en-US" altLang="zh-CN" sz="14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Arial" pitchFamily="34" charset="0"/>
              <a:buChar char="•"/>
              <a:tabLst/>
              <a:defRPr/>
            </a:pPr>
            <a:endParaRPr kumimoji="0" lang="en-US" altLang="zh-CN" sz="14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Arial" pitchFamily="34" charset="0"/>
              <a:buChar char="•"/>
              <a:tabLst/>
              <a:defRPr/>
            </a:pPr>
            <a:endParaRPr kumimoji="0" lang="en-US" altLang="zh-CN" sz="14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Arial" pitchFamily="34" charset="0"/>
              <a:buChar char="•"/>
              <a:tabLst/>
              <a:defRPr/>
            </a:pPr>
            <a:endParaRPr kumimoji="0" lang="en-US" altLang="zh-CN"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Wingdings" pitchFamily="2" charset="2"/>
              <a:buChar char="§"/>
              <a:tabLst/>
              <a:defRPr/>
            </a:pPr>
            <a:r>
              <a:rPr kumimoji="0" lang="zh-CN" altLang="en-US"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招商局国际以</a:t>
            </a:r>
            <a:r>
              <a:rPr kumimoji="0" lang="en-US" altLang="zh-CN"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4</a:t>
            </a:r>
            <a:r>
              <a:rPr kumimoji="0" lang="zh-CN" altLang="en-US"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亿欧元收购达飞海运旗下</a:t>
            </a:r>
            <a:r>
              <a:rPr kumimoji="0" lang="en-US" altLang="zh-CN"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Terminal Link</a:t>
            </a:r>
            <a:r>
              <a:rPr kumimoji="0" lang="zh-CN" altLang="en-US"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公司</a:t>
            </a:r>
            <a:r>
              <a:rPr kumimoji="0" lang="en-US" altLang="zh-CN"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49%</a:t>
            </a:r>
            <a:r>
              <a:rPr kumimoji="0" lang="zh-CN" altLang="en-US"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的股权</a:t>
            </a:r>
            <a:endParaRPr kumimoji="0" lang="en-US" altLang="zh-CN"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Wingdings" pitchFamily="2" charset="2"/>
              <a:buChar char="§"/>
              <a:tabLst/>
              <a:defRPr/>
            </a:pPr>
            <a:r>
              <a:rPr kumimoji="0" lang="zh-CN" altLang="en-US"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通过收购合并，同业企业不断强化核心竞争力，抢占市场份额</a:t>
            </a:r>
            <a:endParaRPr kumimoji="0" lang="en-US" altLang="en-US" sz="12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L="114300" marR="0" lvl="0" indent="-114300" defTabSz="914400" eaLnBrk="0" fontAlgn="auto" latinLnBrk="0" hangingPunct="0">
              <a:lnSpc>
                <a:spcPct val="150000"/>
              </a:lnSpc>
              <a:spcBef>
                <a:spcPts val="0"/>
              </a:spcBef>
              <a:spcAft>
                <a:spcPts val="0"/>
              </a:spcAft>
              <a:buClrTx/>
              <a:buSzTx/>
              <a:buFont typeface="Arial" pitchFamily="34" charset="0"/>
              <a:buChar char="•"/>
              <a:tabLst/>
              <a:defRPr/>
            </a:pPr>
            <a:endParaRPr kumimoji="0" lang="en-US" sz="12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sp>
        <p:nvSpPr>
          <p:cNvPr id="37" name="矩形 36"/>
          <p:cNvSpPr/>
          <p:nvPr/>
        </p:nvSpPr>
        <p:spPr>
          <a:xfrm>
            <a:off x="497045" y="1229523"/>
            <a:ext cx="7881305" cy="338554"/>
          </a:xfrm>
          <a:prstGeom prst="rect">
            <a:avLst/>
          </a:prstGeom>
        </p:spPr>
        <p:txBody>
          <a:bodyPr wrap="square">
            <a:spAutoFit/>
          </a:bodyPr>
          <a:lstStyle/>
          <a:p>
            <a:r>
              <a:rPr lang="zh-CN" altLang="en-US" sz="1600" b="1" dirty="0">
                <a:solidFill>
                  <a:prstClr val="black"/>
                </a:solidFill>
                <a:latin typeface="微软雅黑" panose="020B0503020204020204" pitchFamily="34" charset="-122"/>
                <a:ea typeface="微软雅黑" panose="020B0503020204020204" pitchFamily="34" charset="-122"/>
              </a:rPr>
              <a:t>受世界贸易环境影响，</a:t>
            </a:r>
            <a:r>
              <a:rPr lang="zh-CN" altLang="en-US" sz="1600" b="1" dirty="0" smtClean="0">
                <a:solidFill>
                  <a:prstClr val="black"/>
                </a:solidFill>
                <a:latin typeface="微软雅黑" panose="020B0503020204020204" pitchFamily="34" charset="-122"/>
                <a:ea typeface="微软雅黑" panose="020B0503020204020204" pitchFamily="34" charset="-122"/>
              </a:rPr>
              <a:t>港口行业的</a:t>
            </a:r>
            <a:r>
              <a:rPr lang="zh-CN" altLang="en-US" sz="1600" b="1" dirty="0">
                <a:solidFill>
                  <a:prstClr val="black"/>
                </a:solidFill>
                <a:latin typeface="微软雅黑" panose="020B0503020204020204" pitchFamily="34" charset="-122"/>
                <a:ea typeface="微软雅黑" panose="020B0503020204020204" pitchFamily="34" charset="-122"/>
              </a:rPr>
              <a:t>市场</a:t>
            </a:r>
            <a:r>
              <a:rPr lang="zh-CN" altLang="en-US" sz="1600" b="1" dirty="0" smtClean="0">
                <a:solidFill>
                  <a:prstClr val="black"/>
                </a:solidFill>
                <a:latin typeface="微软雅黑" panose="020B0503020204020204" pitchFamily="34" charset="-122"/>
                <a:ea typeface="微软雅黑" panose="020B0503020204020204" pitchFamily="34" charset="-122"/>
              </a:rPr>
              <a:t>前景不容乐观</a:t>
            </a:r>
            <a:r>
              <a:rPr lang="en-US" altLang="zh-CN" sz="1600" b="1" dirty="0" smtClean="0">
                <a:solidFill>
                  <a:prstClr val="black"/>
                </a:solidFill>
                <a:latin typeface="微软雅黑" panose="020B0503020204020204" pitchFamily="34" charset="-122"/>
                <a:ea typeface="微软雅黑" panose="020B0503020204020204" pitchFamily="34" charset="-122"/>
              </a:rPr>
              <a:t>…</a:t>
            </a:r>
            <a:endParaRPr lang="zh-CN" altLang="en-US" sz="1600" b="1" dirty="0">
              <a:solidFill>
                <a:prstClr val="black"/>
              </a:solidFill>
              <a:latin typeface="微软雅黑" panose="020B0503020204020204" pitchFamily="34" charset="-122"/>
              <a:ea typeface="微软雅黑" panose="020B0503020204020204" pitchFamily="34" charset="-122"/>
            </a:endParaRPr>
          </a:p>
        </p:txBody>
      </p:sp>
      <p:pic>
        <p:nvPicPr>
          <p:cNvPr id="38" name="Picture 11"/>
          <p:cNvPicPr>
            <a:picLocks noChangeAspect="1" noChangeArrowheads="1"/>
          </p:cNvPicPr>
          <p:nvPr/>
        </p:nvPicPr>
        <p:blipFill rotWithShape="1">
          <a:blip r:embed="rId2" cstate="print"/>
          <a:srcRect l="62715" t="46024" r="1136" b="1328"/>
          <a:stretch/>
        </p:blipFill>
        <p:spPr bwMode="auto">
          <a:xfrm>
            <a:off x="152597" y="2342981"/>
            <a:ext cx="1937992" cy="1209197"/>
          </a:xfrm>
          <a:prstGeom prst="rect">
            <a:avLst/>
          </a:prstGeom>
          <a:noFill/>
          <a:ln w="6350">
            <a:solidFill>
              <a:sysClr val="windowText" lastClr="000000"/>
            </a:solidFill>
            <a:miter lim="800000"/>
            <a:headEnd/>
            <a:tailEnd/>
          </a:ln>
          <a:effectLst>
            <a:outerShdw blurRad="50800" dist="38100" dir="2700000" algn="tl" rotWithShape="0">
              <a:prstClr val="black">
                <a:alpha val="40000"/>
              </a:prstClr>
            </a:outerShdw>
          </a:effectLst>
        </p:spPr>
      </p:pic>
      <p:cxnSp>
        <p:nvCxnSpPr>
          <p:cNvPr id="39" name="直接箭头连接符 38"/>
          <p:cNvCxnSpPr/>
          <p:nvPr/>
        </p:nvCxnSpPr>
        <p:spPr>
          <a:xfrm>
            <a:off x="387311" y="2468407"/>
            <a:ext cx="1480507" cy="339865"/>
          </a:xfrm>
          <a:prstGeom prst="straightConnector1">
            <a:avLst/>
          </a:prstGeom>
          <a:noFill/>
          <a:ln w="15875" cap="flat" cmpd="sng" algn="ctr">
            <a:solidFill>
              <a:srgbClr val="C00000"/>
            </a:solidFill>
            <a:prstDash val="solid"/>
            <a:miter lim="800000"/>
            <a:tailEnd type="triangle"/>
          </a:ln>
          <a:effectLst/>
        </p:spPr>
      </p:cxnSp>
      <p:pic>
        <p:nvPicPr>
          <p:cNvPr id="40" name="Picture 4"/>
          <p:cNvPicPr>
            <a:picLocks noChangeAspect="1" noChangeArrowheads="1"/>
          </p:cNvPicPr>
          <p:nvPr/>
        </p:nvPicPr>
        <p:blipFill>
          <a:blip r:embed="rId3" cstate="print"/>
          <a:srcRect/>
          <a:stretch>
            <a:fillRect/>
          </a:stretch>
        </p:blipFill>
        <p:spPr bwMode="auto">
          <a:xfrm>
            <a:off x="2519764" y="2253969"/>
            <a:ext cx="1723897" cy="1218814"/>
          </a:xfrm>
          <a:prstGeom prst="rect">
            <a:avLst/>
          </a:prstGeom>
          <a:noFill/>
          <a:ln w="9525">
            <a:solidFill>
              <a:sysClr val="windowText" lastClr="000000"/>
            </a:solidFill>
            <a:miter lim="800000"/>
            <a:headEnd/>
            <a:tailEnd/>
          </a:ln>
          <a:effectLst>
            <a:outerShdw blurRad="50800" dist="38100" dir="2700000" algn="tl" rotWithShape="0">
              <a:prstClr val="black">
                <a:alpha val="40000"/>
              </a:prstClr>
            </a:outerShdw>
          </a:effectLst>
        </p:spPr>
      </p:pic>
      <p:pic>
        <p:nvPicPr>
          <p:cNvPr id="41" name="Picture 10"/>
          <p:cNvPicPr>
            <a:picLocks noChangeAspect="1" noChangeArrowheads="1"/>
          </p:cNvPicPr>
          <p:nvPr/>
        </p:nvPicPr>
        <p:blipFill>
          <a:blip r:embed="rId4" cstate="print"/>
          <a:srcRect/>
          <a:stretch>
            <a:fillRect/>
          </a:stretch>
        </p:blipFill>
        <p:spPr bwMode="auto">
          <a:xfrm>
            <a:off x="4735399" y="2303119"/>
            <a:ext cx="1885135" cy="1120928"/>
          </a:xfrm>
          <a:prstGeom prst="rect">
            <a:avLst/>
          </a:prstGeom>
          <a:noFill/>
          <a:ln w="9525">
            <a:solidFill>
              <a:sysClr val="windowText" lastClr="000000"/>
            </a:solidFill>
            <a:miter lim="800000"/>
            <a:headEnd/>
            <a:tailEnd/>
          </a:ln>
          <a:effectLst>
            <a:outerShdw blurRad="50800" dist="38100" dir="2700000" algn="tl" rotWithShape="0">
              <a:prstClr val="black">
                <a:alpha val="40000"/>
              </a:prstClr>
            </a:outerShdw>
          </a:effectLst>
        </p:spPr>
      </p:pic>
      <p:pic>
        <p:nvPicPr>
          <p:cNvPr id="42" name="图片 41"/>
          <p:cNvPicPr>
            <a:picLocks noChangeAspect="1"/>
          </p:cNvPicPr>
          <p:nvPr/>
        </p:nvPicPr>
        <p:blipFill rotWithShape="1">
          <a:blip r:embed="rId5" cstate="print"/>
          <a:srcRect l="-1042" t="-6442" r="-840" b="-1"/>
          <a:stretch/>
        </p:blipFill>
        <p:spPr>
          <a:xfrm>
            <a:off x="6925359" y="2340901"/>
            <a:ext cx="2031101" cy="988887"/>
          </a:xfrm>
          <a:prstGeom prst="rect">
            <a:avLst/>
          </a:prstGeom>
          <a:ln>
            <a:solidFill>
              <a:sysClr val="windowText" lastClr="000000"/>
            </a:solidFill>
          </a:ln>
        </p:spPr>
      </p:pic>
      <p:sp>
        <p:nvSpPr>
          <p:cNvPr id="43" name="矩形 42"/>
          <p:cNvSpPr/>
          <p:nvPr/>
        </p:nvSpPr>
        <p:spPr>
          <a:xfrm>
            <a:off x="877153" y="5826671"/>
            <a:ext cx="7622360" cy="646331"/>
          </a:xfrm>
          <a:prstGeom prst="rect">
            <a:avLst/>
          </a:prstGeom>
          <a:solidFill>
            <a:srgbClr val="5B9BD5">
              <a:lumMod val="20000"/>
              <a:lumOff val="80000"/>
            </a:srgbClr>
          </a:solidFill>
          <a:ln>
            <a:solidFill>
              <a:sysClr val="windowText" lastClr="000000"/>
            </a:solidFill>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 …</a:t>
            </a:r>
            <a:r>
              <a:rPr kumimoji="0" lang="zh-CN" altLang="en-US" sz="1800" b="1"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传统码头运营商必须通过提高自身运营效率来抵抗日益上升的成本压力，或者寻求供应链上的企业收购兼并机会来促进持续发展</a:t>
            </a:r>
          </a:p>
        </p:txBody>
      </p:sp>
      <p:sp>
        <p:nvSpPr>
          <p:cNvPr id="47" name="TextBox 11"/>
          <p:cNvSpPr txBox="1">
            <a:spLocks noChangeArrowheads="1"/>
          </p:cNvSpPr>
          <p:nvPr/>
        </p:nvSpPr>
        <p:spPr bwMode="auto">
          <a:xfrm>
            <a:off x="116606" y="6521450"/>
            <a:ext cx="17478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sz="900" dirty="0" smtClean="0">
                <a:latin typeface="Calibri" panose="020F0502020204030204" pitchFamily="34" charset="0"/>
              </a:rPr>
              <a:t>2013 </a:t>
            </a:r>
            <a:r>
              <a:rPr lang="en-US" sz="900" dirty="0">
                <a:latin typeface="Calibri" panose="020F0502020204030204" pitchFamily="34" charset="0"/>
              </a:rPr>
              <a:t>SHB All Rights Reserved</a:t>
            </a:r>
            <a:endParaRPr lang="zh-CN" altLang="en-US" sz="900" dirty="0">
              <a:latin typeface="Calibri" panose="020F0502020204030204" pitchFamily="34" charset="0"/>
            </a:endParaRPr>
          </a:p>
        </p:txBody>
      </p:sp>
      <p:sp>
        <p:nvSpPr>
          <p:cNvPr id="48" name="Slide Number Placeholder 5"/>
          <p:cNvSpPr>
            <a:spLocks noGrp="1"/>
          </p:cNvSpPr>
          <p:nvPr>
            <p:ph type="sldNum" sz="quarter" idx="4294967295"/>
          </p:nvPr>
        </p:nvSpPr>
        <p:spPr>
          <a:xfrm>
            <a:off x="7042493" y="6453188"/>
            <a:ext cx="1888941" cy="365125"/>
          </a:xfrm>
          <a:prstGeom prst="rect">
            <a:avLst/>
          </a:prstGeom>
        </p:spPr>
        <p:txBody>
          <a:bodyPr/>
          <a:lstStyle/>
          <a:p>
            <a:r>
              <a:rPr lang="zh-CN" altLang="en-US" sz="900" dirty="0" smtClean="0">
                <a:solidFill>
                  <a:schemeClr val="tx1"/>
                </a:solidFill>
                <a:latin typeface="微软雅黑" panose="020B0503020204020204" pitchFamily="34" charset="-122"/>
                <a:ea typeface="微软雅黑" panose="020B0503020204020204" pitchFamily="34" charset="-122"/>
              </a:rPr>
              <a:t>第</a:t>
            </a:r>
            <a:r>
              <a:rPr lang="en-US" altLang="zh-CN" sz="900" dirty="0">
                <a:solidFill>
                  <a:schemeClr val="tx1"/>
                </a:solidFill>
                <a:latin typeface="微软雅黑" panose="020B0503020204020204" pitchFamily="34" charset="-122"/>
                <a:ea typeface="微软雅黑" panose="020B0503020204020204" pitchFamily="34" charset="-122"/>
              </a:rPr>
              <a:t>3</a:t>
            </a:r>
            <a:r>
              <a:rPr lang="zh-CN" altLang="en-US" sz="900" dirty="0" smtClean="0">
                <a:solidFill>
                  <a:schemeClr val="tx1"/>
                </a:solidFill>
                <a:latin typeface="微软雅黑" panose="020B0503020204020204" pitchFamily="34" charset="-122"/>
                <a:ea typeface="微软雅黑" panose="020B0503020204020204" pitchFamily="34" charset="-122"/>
              </a:rPr>
              <a:t>页</a:t>
            </a:r>
            <a:endParaRPr lang="zh-CN" altLang="en-US" sz="900" dirty="0">
              <a:solidFill>
                <a:schemeClr val="tx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82628" y="364581"/>
            <a:ext cx="1748806" cy="429644"/>
          </a:xfrm>
          <a:prstGeom prst="rect">
            <a:avLst/>
          </a:prstGeom>
        </p:spPr>
      </p:pic>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1498</TotalTime>
  <Words>962</Words>
  <Application>Microsoft Macintosh PowerPoint</Application>
  <PresentationFormat>全屏显示(4:3)</PresentationFormat>
  <Paragraphs>223</Paragraphs>
  <Slides>17</Slides>
  <Notes>8</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大数据时代的码头信息化管理</dc:title>
  <dc:creator>Margaret</dc:creator>
  <cp:lastModifiedBy>mac bookair</cp:lastModifiedBy>
  <cp:revision>96</cp:revision>
  <dcterms:created xsi:type="dcterms:W3CDTF">2013-09-09T13:10:06Z</dcterms:created>
  <dcterms:modified xsi:type="dcterms:W3CDTF">2013-09-12T02:35:27Z</dcterms:modified>
</cp:coreProperties>
</file>